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8" r:id="rId2"/>
  </p:sldMasterIdLst>
  <p:notesMasterIdLst>
    <p:notesMasterId r:id="rId49"/>
  </p:notesMasterIdLst>
  <p:handoutMasterIdLst>
    <p:handoutMasterId r:id="rId50"/>
  </p:handoutMasterIdLst>
  <p:sldIdLst>
    <p:sldId id="782" r:id="rId3"/>
    <p:sldId id="783" r:id="rId4"/>
    <p:sldId id="1327" r:id="rId5"/>
    <p:sldId id="1414" r:id="rId6"/>
    <p:sldId id="1353" r:id="rId7"/>
    <p:sldId id="1415" r:id="rId8"/>
    <p:sldId id="1448" r:id="rId9"/>
    <p:sldId id="1097" r:id="rId10"/>
    <p:sldId id="1289" r:id="rId11"/>
    <p:sldId id="1449" r:id="rId12"/>
    <p:sldId id="1450" r:id="rId13"/>
    <p:sldId id="1451" r:id="rId14"/>
    <p:sldId id="1452" r:id="rId15"/>
    <p:sldId id="1465" r:id="rId16"/>
    <p:sldId id="1454" r:id="rId17"/>
    <p:sldId id="1455" r:id="rId18"/>
    <p:sldId id="1456" r:id="rId19"/>
    <p:sldId id="1466" r:id="rId20"/>
    <p:sldId id="1457" r:id="rId21"/>
    <p:sldId id="1458" r:id="rId22"/>
    <p:sldId id="1417" r:id="rId23"/>
    <p:sldId id="1467" r:id="rId24"/>
    <p:sldId id="1468" r:id="rId25"/>
    <p:sldId id="1460" r:id="rId26"/>
    <p:sldId id="1461" r:id="rId27"/>
    <p:sldId id="1297" r:id="rId28"/>
    <p:sldId id="1315" r:id="rId29"/>
    <p:sldId id="1316" r:id="rId30"/>
    <p:sldId id="1425" r:id="rId31"/>
    <p:sldId id="1426" r:id="rId32"/>
    <p:sldId id="1462" r:id="rId33"/>
    <p:sldId id="1427" r:id="rId34"/>
    <p:sldId id="1463" r:id="rId35"/>
    <p:sldId id="1428" r:id="rId36"/>
    <p:sldId id="1429" r:id="rId37"/>
    <p:sldId id="1464" r:id="rId38"/>
    <p:sldId id="1430" r:id="rId39"/>
    <p:sldId id="1431" r:id="rId40"/>
    <p:sldId id="1469" r:id="rId41"/>
    <p:sldId id="1432" r:id="rId42"/>
    <p:sldId id="1471" r:id="rId43"/>
    <p:sldId id="1433" r:id="rId44"/>
    <p:sldId id="1472" r:id="rId45"/>
    <p:sldId id="1446" r:id="rId46"/>
    <p:sldId id="1473" r:id="rId47"/>
    <p:sldId id="1435" r:id="rId48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DECB"/>
    <a:srgbClr val="CABFE0"/>
    <a:srgbClr val="E1EDF5"/>
    <a:srgbClr val="AE7C65"/>
    <a:srgbClr val="FCD5B5"/>
    <a:srgbClr val="B4B4B4"/>
    <a:srgbClr val="FF6600"/>
    <a:srgbClr val="B6846C"/>
    <a:srgbClr val="805744"/>
    <a:srgbClr val="F6F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7138" autoAdjust="0"/>
  </p:normalViewPr>
  <p:slideViewPr>
    <p:cSldViewPr>
      <p:cViewPr varScale="1">
        <p:scale>
          <a:sx n="111" d="100"/>
          <a:sy n="111" d="100"/>
        </p:scale>
        <p:origin x="1842" y="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7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69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92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22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24761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49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2" r:id="rId3"/>
    <p:sldLayoutId id="2147483673" r:id="rId4"/>
    <p:sldLayoutId id="2147483674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data2.tsherpa.co.kr/tsherpa/MultiMedia/Flash/2020/curri/MM_32_04/suh_0302_03_0203/images/suh_0302_03_0203_301_1/suh_0302_03_0203_301_1_4.png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cdata2.tsherpa.co.kr/tsherpa/MultiMedia/Flash/2020/curri/MM_32_04/suh_0302_03_0203/images/suh_0302_03_0203_301_1/suh_0302_03_0203_301_1_3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data2.tsherpa.co.kr/tsherpa/MultiMedia/Flash/2020/curri/MM_32_04/suh_0302_03_0203/images/suh_0302_03_0203_301_1/suh_0302_03_0203_301_1_2.png" TargetMode="External"/><Relationship Id="rId5" Type="http://schemas.openxmlformats.org/officeDocument/2006/relationships/hyperlink" Target="https://cdata2.tsherpa.co.kr/tsherpa/MultiMedia/Flash/2020/curri/MM_32_04/suh_0302_03_0203/images/suh_0302_03_0203_301_1/suh_0302_03_0203_301_1_1.png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hyperlink" Target="https://cdata2.tsherpa.co.kr/tsherpa/MultiMedia/Flash/2020/curri/MM_32_04/suh_0302_03_0203/images/suh_0302_03_0203_401_1/suh_0302_03_0203_401_1_3.pn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54.png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54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cdata2.tsherpa.co.kr/tsherpa/MultiMedia/Flash/2020/curri/MM_32_04/suh_0302_03_0203/images/suh_0302_03_0203_401_1/suh_0302_03_0203_401_1_1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eg"/><Relationship Id="rId5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64.jpe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64.jpe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jpeg"/><Relationship Id="rId5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jpeg"/><Relationship Id="rId5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5610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유청훈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2022.06.17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69347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388960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3" y="2258758"/>
            <a:ext cx="5689458" cy="246638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진입화면부터 파란색 원이 있고 클릭 이벤트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373128" y="1664804"/>
            <a:ext cx="62511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친구들이 그린 원과 비교해 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그리기 어려운 까닭을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2" name="타원 71"/>
          <p:cNvSpPr/>
          <p:nvPr/>
        </p:nvSpPr>
        <p:spPr>
          <a:xfrm>
            <a:off x="5634948" y="52926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9876" y="4808475"/>
            <a:ext cx="5852835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번에 </a:t>
            </a:r>
            <a:r>
              <a:rPr lang="ko-KR" altLang="en-US" sz="19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그리려다</a:t>
            </a:r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보니 잘 그려지지 않았습니다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49" y="470899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5783217" y="24691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505" y="2361153"/>
            <a:ext cx="320742" cy="25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4855935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5616116" y="1382896"/>
            <a:ext cx="1302081" cy="258420"/>
            <a:chOff x="4968044" y="1254952"/>
            <a:chExt cx="1302081" cy="258420"/>
          </a:xfrm>
        </p:grpSpPr>
        <p:grpSp>
          <p:nvGrpSpPr>
            <p:cNvPr id="24" name="그룹 23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물음 </a:t>
              </a:r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1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8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점을 찍어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깜박거리고 클릭하면 파란색 원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첫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진입화면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참고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373128" y="1664804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점을 찍어 원을 그려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2" name="타원 71"/>
          <p:cNvSpPr/>
          <p:nvPr/>
        </p:nvSpPr>
        <p:spPr>
          <a:xfrm>
            <a:off x="5763430" y="51456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7492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base_01.png / answer_01.png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파란색 선 색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#00a0ff)</a:t>
                      </a:r>
                    </a:p>
                    <a:p>
                      <a:pPr algn="l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3-2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지도서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\app\resource\contents\lesson03\ops\lesson03\images\mm_32_3_01_04_01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616116" y="1382896"/>
            <a:ext cx="1302081" cy="258420"/>
            <a:chOff x="4968044" y="1254952"/>
            <a:chExt cx="1302081" cy="258420"/>
          </a:xfrm>
        </p:grpSpPr>
        <p:grpSp>
          <p:nvGrpSpPr>
            <p:cNvPr id="35" name="그룹 34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2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물음 </a:t>
              </a:r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5427248" y="12571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40" y="2338276"/>
            <a:ext cx="5681852" cy="2472975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08" y="2392706"/>
            <a:ext cx="393193" cy="31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4749632" y="32095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54" y="3490430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6276" y="2050183"/>
            <a:ext cx="2602281" cy="11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3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점을 찍어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373128" y="1664804"/>
            <a:ext cx="625110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그리기 위해 점을 어떻게 찍어야 할지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말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해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2" name="타원 71"/>
          <p:cNvSpPr/>
          <p:nvPr/>
        </p:nvSpPr>
        <p:spPr>
          <a:xfrm>
            <a:off x="5688687" y="51718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616116" y="1382896"/>
            <a:ext cx="1302081" cy="258420"/>
            <a:chOff x="4968044" y="1254952"/>
            <a:chExt cx="1302081" cy="258420"/>
          </a:xfrm>
        </p:grpSpPr>
        <p:grpSp>
          <p:nvGrpSpPr>
            <p:cNvPr id="35" name="그룹 34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rgbClr val="B68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1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59639" y="2224290"/>
            <a:ext cx="643811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정확한 위치에 점을 더 많이 찍습니다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83" y="228778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5407667" y="12320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9639" y="2744924"/>
            <a:ext cx="6438118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점의 위치를 정확하게 하기 위해 자를 이용하여 점을 찍습니다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25" y="310322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4" y="2255712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5" y="2784581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30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68" y="2024420"/>
            <a:ext cx="5459395" cy="24177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자로 점을 찍어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16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꾸러미 약물 추가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클릭하면 예 약물 나타나면서 애니메이션이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재생됨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애니메이션 경로 및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경로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app\resource\contents\lesson03\ops\lesson03\animation\mm_32_3_01_05_01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app\resource\contents\lesson03\ops\lesson03\mm_32_3_01_05_01.html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천재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캐릭터가 가운데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캐릭터를 클릭하면 캐릭터가 좌측으로 이동하고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우측으로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373128" y="1664804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자를 이용하여 점을 찍어 원을 그려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17769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base_01.png</a:t>
                      </a:r>
                    </a:p>
                    <a:p>
                      <a:pPr algn="l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3-2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지도서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\app\resource\contents\lesson03\ops\lesson03\images\mm_32_3_01_05_01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616116" y="1382896"/>
            <a:ext cx="1302081" cy="258420"/>
            <a:chOff x="4968044" y="1254952"/>
            <a:chExt cx="1302081" cy="258420"/>
          </a:xfrm>
        </p:grpSpPr>
        <p:grpSp>
          <p:nvGrpSpPr>
            <p:cNvPr id="35" name="그룹 34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2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물음 </a:t>
              </a:r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sp>
        <p:nvSpPr>
          <p:cNvPr id="30" name="타원 29"/>
          <p:cNvSpPr/>
          <p:nvPr/>
        </p:nvSpPr>
        <p:spPr>
          <a:xfrm>
            <a:off x="3869462" y="194836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6570" y="3612218"/>
            <a:ext cx="999474" cy="9001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728" y="4471651"/>
            <a:ext cx="1116124" cy="10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73" y="4449397"/>
            <a:ext cx="39625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2818459" y="44496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86" y="3033390"/>
            <a:ext cx="312274" cy="42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3859786" y="1036022"/>
            <a:ext cx="1186203" cy="313457"/>
            <a:chOff x="3952363" y="1253627"/>
            <a:chExt cx="956208" cy="313457"/>
          </a:xfrm>
        </p:grpSpPr>
        <p:pic>
          <p:nvPicPr>
            <p:cNvPr id="48" name="Picture 3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363" y="1253627"/>
              <a:ext cx="910798" cy="313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" name="TextBox 104"/>
            <p:cNvSpPr txBox="1"/>
            <p:nvPr/>
          </p:nvSpPr>
          <p:spPr>
            <a:xfrm>
              <a:off x="4153941" y="1268760"/>
              <a:ext cx="7546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꾸러미 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6</a:t>
              </a:r>
              <a:endParaRPr lang="ko-KR" altLang="en-US" sz="1100" b="1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50" name="타원 49"/>
          <p:cNvSpPr/>
          <p:nvPr/>
        </p:nvSpPr>
        <p:spPr>
          <a:xfrm>
            <a:off x="4815522" y="10167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65" y="2158875"/>
            <a:ext cx="393193" cy="31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3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68" y="2024420"/>
            <a:ext cx="5459395" cy="24177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자로 점을 찍어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373128" y="1664804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자를 이용하여 점을 찍어 원을 그려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1409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hint_img_01.svg</a:t>
                      </a:r>
                    </a:p>
                    <a:p>
                      <a:pPr algn="l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3-2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지도서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\app\resource\contents\lesson03\ops\lesson03\images\mm_32_3_01_05_01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616116" y="1382896"/>
            <a:ext cx="1302081" cy="258420"/>
            <a:chOff x="4968044" y="1254952"/>
            <a:chExt cx="1302081" cy="258420"/>
          </a:xfrm>
        </p:grpSpPr>
        <p:grpSp>
          <p:nvGrpSpPr>
            <p:cNvPr id="35" name="그룹 34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2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물음 </a:t>
              </a:r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16570" y="3612218"/>
            <a:ext cx="999474" cy="9001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86" y="3033390"/>
            <a:ext cx="312274" cy="42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3859786" y="1036022"/>
            <a:ext cx="1186203" cy="313457"/>
            <a:chOff x="3952363" y="1253627"/>
            <a:chExt cx="956208" cy="313457"/>
          </a:xfrm>
        </p:grpSpPr>
        <p:pic>
          <p:nvPicPr>
            <p:cNvPr id="48" name="Picture 3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363" y="1253627"/>
              <a:ext cx="910798" cy="313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" name="TextBox 104"/>
            <p:cNvSpPr txBox="1"/>
            <p:nvPr/>
          </p:nvSpPr>
          <p:spPr>
            <a:xfrm>
              <a:off x="4153941" y="1268760"/>
              <a:ext cx="7546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꾸러미 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6</a:t>
              </a:r>
              <a:endParaRPr lang="ko-KR" altLang="en-US" sz="1100" b="1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66" y="4394015"/>
            <a:ext cx="1136937" cy="111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타원 50"/>
          <p:cNvSpPr/>
          <p:nvPr/>
        </p:nvSpPr>
        <p:spPr>
          <a:xfrm>
            <a:off x="719157" y="44313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929787" y="4520075"/>
            <a:ext cx="4874460" cy="985611"/>
            <a:chOff x="2429156" y="4461970"/>
            <a:chExt cx="4874460" cy="985611"/>
          </a:xfrm>
        </p:grpSpPr>
        <p:sp>
          <p:nvSpPr>
            <p:cNvPr id="53" name="모서리가 둥근 직사각형 28">
              <a:extLst>
                <a:ext uri="{FF2B5EF4-FFF2-40B4-BE49-F238E27FC236}">
                  <a16:creationId xmlns:a16="http://schemas.microsoft.com/office/drawing/2014/main" id="{3617FDAC-BBB8-4590-88F9-E455F9BDAB13}"/>
                </a:ext>
              </a:extLst>
            </p:cNvPr>
            <p:cNvSpPr/>
            <p:nvPr/>
          </p:nvSpPr>
          <p:spPr>
            <a:xfrm>
              <a:off x="2730279" y="4461970"/>
              <a:ext cx="4573337" cy="98561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8D2EFC90-019C-4077-82BF-2C55CB953510}"/>
                </a:ext>
              </a:extLst>
            </p:cNvPr>
            <p:cNvSpPr/>
            <p:nvPr/>
          </p:nvSpPr>
          <p:spPr>
            <a:xfrm rot="5400000" flipV="1">
              <a:off x="2487686" y="4843123"/>
              <a:ext cx="195359" cy="312420"/>
            </a:xfrm>
            <a:prstGeom prst="rt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6" name="타원 55"/>
          <p:cNvSpPr/>
          <p:nvPr/>
        </p:nvSpPr>
        <p:spPr>
          <a:xfrm>
            <a:off x="2120269" y="43916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캐릭터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캐릭터는 가운데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캐릭터는 클릭하면 캐릭터가 좌측으로 이동하고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우측으로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6B2F736-9F3B-42DE-B523-46E79DE7C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273" y="2983618"/>
            <a:ext cx="1971702" cy="110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켄 캐릭터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남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점을 여러 개 찍으면 원을 더 정확하게 그릴 수 있지 않을까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784" y="4549775"/>
            <a:ext cx="848301" cy="8765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50973" y="4683761"/>
            <a:ext cx="34677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점을 여러 개 찍으면 원을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더 정확하게 그릴 수 있지 않을까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924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자로 점을 찍어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373128" y="1664804"/>
            <a:ext cx="62511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정확히 그리기 위해 우리가 알아야 할 것은 무엇인지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2" name="타원 71"/>
          <p:cNvSpPr/>
          <p:nvPr/>
        </p:nvSpPr>
        <p:spPr>
          <a:xfrm>
            <a:off x="5688687" y="51718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616116" y="1382896"/>
            <a:ext cx="1302081" cy="258420"/>
            <a:chOff x="4968044" y="1254952"/>
            <a:chExt cx="1302081" cy="258420"/>
          </a:xfrm>
        </p:grpSpPr>
        <p:grpSp>
          <p:nvGrpSpPr>
            <p:cNvPr id="35" name="그룹 34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rgbClr val="B684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1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67544" y="2320310"/>
            <a:ext cx="6438118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점에서 같은 거리만큼 떨어진 곳에 점을 무수히 많이 찍어야 합니다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93" y="260478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1893" y="3225191"/>
            <a:ext cx="6438118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줄에 연필을 연결해 돌리면 좀 더 정확하게 그릴 수 있습니다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49" y="361916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3859786" y="1036022"/>
            <a:ext cx="1186203" cy="313457"/>
            <a:chOff x="3952363" y="1253627"/>
            <a:chExt cx="956208" cy="313457"/>
          </a:xfrm>
        </p:grpSpPr>
        <p:pic>
          <p:nvPicPr>
            <p:cNvPr id="36" name="Picture 3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363" y="1253627"/>
              <a:ext cx="910798" cy="313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104"/>
            <p:cNvSpPr txBox="1"/>
            <p:nvPr/>
          </p:nvSpPr>
          <p:spPr>
            <a:xfrm>
              <a:off x="4153941" y="1268760"/>
              <a:ext cx="7546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꾸러미 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6</a:t>
              </a:r>
              <a:endParaRPr lang="ko-KR" altLang="en-US" sz="1100" b="1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4" y="2328451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4" y="326065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635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누름 못과 띠 종이를 이용하여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꾸러미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7,8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추가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 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나타나면서 애니메이션이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재생됨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애니메이션 경로 및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경로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app\resource\contents\lesson03\ops\lesson03\animation\mm_32_3_01_06_01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app\resource\contents\lesson03\ops\lesson03\mm_32_3_01_06_01.html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53502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img_01.png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3-2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지도서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\app\resource\contents\lesson03\ops\lesson03\images\mm_32_3_01_05_01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4957997" y="1382896"/>
            <a:ext cx="1990267" cy="258420"/>
            <a:chOff x="4968044" y="1254952"/>
            <a:chExt cx="1990267" cy="258420"/>
          </a:xfrm>
        </p:grpSpPr>
        <p:grpSp>
          <p:nvGrpSpPr>
            <p:cNvPr id="35" name="그룹 34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2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물음 </a:t>
              </a:r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27570" y="1255391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 smtClean="0">
                  <a:solidFill>
                    <a:srgbClr val="AE7C65"/>
                  </a:solidFill>
                </a:rPr>
                <a:t>3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4659850" y="13365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6570" y="3612218"/>
            <a:ext cx="999474" cy="9001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5" y="1680954"/>
            <a:ext cx="6672690" cy="2873971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5294008" y="1002715"/>
            <a:ext cx="1186203" cy="446020"/>
            <a:chOff x="3952363" y="1253627"/>
            <a:chExt cx="956208" cy="446020"/>
          </a:xfrm>
        </p:grpSpPr>
        <p:pic>
          <p:nvPicPr>
            <p:cNvPr id="49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363" y="1253627"/>
              <a:ext cx="910798" cy="313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extBox 104"/>
            <p:cNvSpPr txBox="1"/>
            <p:nvPr/>
          </p:nvSpPr>
          <p:spPr>
            <a:xfrm>
              <a:off x="4153941" y="1268760"/>
              <a:ext cx="7546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꾸러미 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7,8</a:t>
              </a:r>
              <a:endParaRPr lang="ko-KR" altLang="en-US" sz="1100" b="1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58" name="타원 57"/>
          <p:cNvSpPr/>
          <p:nvPr/>
        </p:nvSpPr>
        <p:spPr>
          <a:xfrm>
            <a:off x="6303776" y="9127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717400" y="16408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7" y="3339185"/>
            <a:ext cx="312274" cy="42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815916" y="1996391"/>
            <a:ext cx="396044" cy="35248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852" y="1911849"/>
            <a:ext cx="393193" cy="31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937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누름 못과 띠 종이를 이용하여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 없이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캐릭터만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2" name="타원 71"/>
          <p:cNvSpPr/>
          <p:nvPr/>
        </p:nvSpPr>
        <p:spPr>
          <a:xfrm>
            <a:off x="5925684" y="27961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957997" y="1382896"/>
            <a:ext cx="1990267" cy="258420"/>
            <a:chOff x="4968044" y="1254952"/>
            <a:chExt cx="1990267" cy="258420"/>
          </a:xfrm>
        </p:grpSpPr>
        <p:grpSp>
          <p:nvGrpSpPr>
            <p:cNvPr id="27" name="그룹 26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물음 </a:t>
              </a:r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1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27570" y="1255391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 smtClean="0">
                  <a:solidFill>
                    <a:srgbClr val="AE7C65"/>
                  </a:solidFill>
                </a:rPr>
                <a:t>3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</p:grpSp>
      <p:sp>
        <p:nvSpPr>
          <p:cNvPr id="47" name="TextBox 43"/>
          <p:cNvSpPr txBox="1"/>
          <p:nvPr/>
        </p:nvSpPr>
        <p:spPr>
          <a:xfrm>
            <a:off x="337123" y="1628800"/>
            <a:ext cx="657256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 위에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개의 점을 찍고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누름 못이 꽂힌 점에서 원 위에 찍은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개의 점까지의 길이를 각각 재어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532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2708920"/>
            <a:ext cx="1272886" cy="167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2571427" y="3130048"/>
            <a:ext cx="3632435" cy="1050518"/>
            <a:chOff x="3376166" y="1170580"/>
            <a:chExt cx="3632435" cy="1050518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3693907" y="1170580"/>
              <a:ext cx="3314694" cy="10505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 위에 점 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개를 표시한 후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</a:p>
            <a:p>
              <a:pPr algn="ctr"/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 길이를 각각 재어 확인해요</a:t>
              </a:r>
              <a:r>
                <a:rPr lang="en-US" altLang="ko-KR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52" name="직각 삼각형 51"/>
            <p:cNvSpPr/>
            <p:nvPr/>
          </p:nvSpPr>
          <p:spPr>
            <a:xfrm rot="5400000" flipV="1">
              <a:off x="3434696" y="1560490"/>
              <a:ext cx="195359" cy="312420"/>
            </a:xfrm>
            <a:prstGeom prst="rt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782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누름 못과 띠 종이를 이용하여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553148" y="1664804"/>
            <a:ext cx="62511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누름 못이 꽂힌 점에서 원 위에 찍은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개의 점까지의 길이를 비교해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2" name="타원 71"/>
          <p:cNvSpPr/>
          <p:nvPr/>
        </p:nvSpPr>
        <p:spPr>
          <a:xfrm>
            <a:off x="5688687" y="51718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89341" y="2680146"/>
            <a:ext cx="2293903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같습니다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95" y="258304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4957997" y="1382896"/>
            <a:ext cx="1990267" cy="258420"/>
            <a:chOff x="4968044" y="1254952"/>
            <a:chExt cx="1990267" cy="258420"/>
          </a:xfrm>
        </p:grpSpPr>
        <p:grpSp>
          <p:nvGrpSpPr>
            <p:cNvPr id="27" name="그룹 26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2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1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27570" y="1255391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물음 </a:t>
              </a:r>
              <a:r>
                <a:rPr lang="en-US" altLang="ko-KR" sz="1100" b="1" dirty="0"/>
                <a:t>3</a:t>
              </a:r>
              <a:endParaRPr lang="ko-KR" altLang="en-US" sz="1100" b="1" dirty="0"/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2727606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46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누름 못과 띠 종이를 이용하여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2" name="타원 71"/>
          <p:cNvSpPr/>
          <p:nvPr/>
        </p:nvSpPr>
        <p:spPr>
          <a:xfrm>
            <a:off x="5688687" y="51718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43">
            <a:extLst>
              <a:ext uri="{FF2B5EF4-FFF2-40B4-BE49-F238E27FC236}">
                <a16:creationId xmlns:a16="http://schemas.microsoft.com/office/drawing/2014/main" id="{4877DD41-2FE4-41DB-ABB4-7A79EDC300B9}"/>
              </a:ext>
            </a:extLst>
          </p:cNvPr>
          <p:cNvSpPr txBox="1"/>
          <p:nvPr/>
        </p:nvSpPr>
        <p:spPr>
          <a:xfrm>
            <a:off x="342880" y="2111400"/>
            <a:ext cx="6497371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원을 그릴 때에 누름 못이 꽂혔던 점 </a:t>
            </a:r>
            <a:r>
              <a:rPr lang="ko-KR" altLang="en-US" sz="1900" spc="-15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ㅇ을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      이라고 합니다</a:t>
            </a:r>
            <a:r>
              <a:rPr lang="en-US" altLang="ko-KR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원의 </a:t>
            </a:r>
            <a:r>
              <a:rPr lang="ko-KR" altLang="en-US" sz="19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중심 </a:t>
            </a:r>
            <a:r>
              <a:rPr lang="ko-KR" altLang="en-US" sz="1900" spc="-15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ㅇ과</a:t>
            </a:r>
            <a:r>
              <a:rPr lang="ko-KR" altLang="en-US" sz="19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 위의 한 점을 이은 선분을 원의               </a:t>
            </a:r>
            <a:endParaRPr lang="en-US" altLang="ko-KR" sz="1900" spc="-15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이라고 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합니다</a:t>
            </a:r>
            <a:r>
              <a:rPr lang="en-US" altLang="ko-KR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또</a:t>
            </a:r>
            <a:r>
              <a:rPr lang="en-US" altLang="ko-KR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 위의 두 점을 이은 선분이 원의 </a:t>
            </a:r>
            <a:r>
              <a:rPr lang="ko-KR" altLang="en-US" sz="19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중심 </a:t>
            </a:r>
            <a:r>
              <a:rPr lang="ko-KR" altLang="en-US" sz="1900" spc="-15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ㅇ을</a:t>
            </a:r>
            <a:r>
              <a:rPr lang="ko-KR" altLang="en-US" sz="1900" spc="-1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지날 때</a:t>
            </a:r>
            <a:r>
              <a:rPr lang="en-US" altLang="ko-KR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선분을 원의             이라고 합니다</a:t>
            </a:r>
            <a:r>
              <a:rPr lang="en-US" altLang="ko-KR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sz="1900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9816CB-D5D3-43D6-837C-2EA3871D4445}"/>
              </a:ext>
            </a:extLst>
          </p:cNvPr>
          <p:cNvSpPr/>
          <p:nvPr/>
        </p:nvSpPr>
        <p:spPr>
          <a:xfrm>
            <a:off x="4007715" y="1845844"/>
            <a:ext cx="607719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AFEDCA3-579C-4A09-B1D8-9CA916F49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2" y="234659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72A689-FD12-4F6E-9832-5F38D4CE1C6B}"/>
              </a:ext>
            </a:extLst>
          </p:cNvPr>
          <p:cNvSpPr/>
          <p:nvPr/>
        </p:nvSpPr>
        <p:spPr bwMode="auto">
          <a:xfrm>
            <a:off x="2843972" y="3465004"/>
            <a:ext cx="755920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지름</a:t>
            </a: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하단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추가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D772A689-FD12-4F6E-9832-5F38D4CE1C6B}"/>
              </a:ext>
            </a:extLst>
          </p:cNvPr>
          <p:cNvSpPr/>
          <p:nvPr/>
        </p:nvSpPr>
        <p:spPr bwMode="auto">
          <a:xfrm>
            <a:off x="4766482" y="2189714"/>
            <a:ext cx="1274578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원의 중심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772A689-FD12-4F6E-9832-5F38D4CE1C6B}"/>
              </a:ext>
            </a:extLst>
          </p:cNvPr>
          <p:cNvSpPr/>
          <p:nvPr/>
        </p:nvSpPr>
        <p:spPr bwMode="auto">
          <a:xfrm>
            <a:off x="6045607" y="2624171"/>
            <a:ext cx="855026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반지름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2481211" y="5129298"/>
            <a:ext cx="1712021" cy="257492"/>
            <a:chOff x="319554" y="1231281"/>
            <a:chExt cx="2757227" cy="414693"/>
          </a:xfrm>
        </p:grpSpPr>
        <p:pic>
          <p:nvPicPr>
            <p:cNvPr id="62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35" y="1293547"/>
              <a:ext cx="781051" cy="2952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266" y="1293547"/>
              <a:ext cx="800100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681" y="1231281"/>
              <a:ext cx="419100" cy="409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08004" y="2065113"/>
            <a:ext cx="342472" cy="277521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2522" y="2445324"/>
            <a:ext cx="342472" cy="277521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77576" y="3370048"/>
            <a:ext cx="342472" cy="277521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2481211" y="49246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43857" y="13921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332200" y="5084489"/>
            <a:ext cx="281840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86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01833"/>
              </p:ext>
            </p:extLst>
          </p:nvPr>
        </p:nvGraphicFramePr>
        <p:xfrm>
          <a:off x="179388" y="149396"/>
          <a:ext cx="8774172" cy="6339584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옛날에는 어떻게 옮겼을까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 모양 특징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본을 뜨지 않고 원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점을 찍어 원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자로 점을 찍어 원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167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누름 못과 띠 종이를 이용하여 원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그리기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807007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개념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개념 확인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누름 못과 띠 종이를 이용하여 원 그리기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577269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다지기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5]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한 원에 있는 원의 반지름과 지름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69174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키우기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키우기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생활 속에서 원의 중심과 반지름 찾기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_206_1.html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키우기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키우기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생활 속에서 원의 중심과 지름 찾기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_207_1.html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누름 못과 띠 종이를 이용하여 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2" name="타원 71"/>
          <p:cNvSpPr/>
          <p:nvPr/>
        </p:nvSpPr>
        <p:spPr>
          <a:xfrm>
            <a:off x="5688687" y="51718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하단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추가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2476916" y="5133900"/>
            <a:ext cx="1712021" cy="257492"/>
            <a:chOff x="319554" y="1231281"/>
            <a:chExt cx="2757227" cy="414693"/>
          </a:xfrm>
        </p:grpSpPr>
        <p:pic>
          <p:nvPicPr>
            <p:cNvPr id="62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798" y="1322462"/>
              <a:ext cx="781051" cy="2952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305" y="1327812"/>
              <a:ext cx="800100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681" y="1231281"/>
              <a:ext cx="419100" cy="409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934" y="1882382"/>
            <a:ext cx="4572496" cy="24739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31301" y="2253524"/>
            <a:ext cx="652500" cy="44091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194999" y="2891546"/>
            <a:ext cx="407209" cy="44091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042236" y="3533885"/>
            <a:ext cx="599459" cy="44091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341965" y="2776944"/>
            <a:ext cx="493922" cy="27979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44697" y="2030515"/>
            <a:ext cx="4359446" cy="2226577"/>
            <a:chOff x="917135" y="2189615"/>
            <a:chExt cx="5217475" cy="26992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772A689-FD12-4F6E-9832-5F38D4CE1C6B}"/>
                </a:ext>
              </a:extLst>
            </p:cNvPr>
            <p:cNvSpPr/>
            <p:nvPr/>
          </p:nvSpPr>
          <p:spPr bwMode="auto">
            <a:xfrm>
              <a:off x="4619504" y="2189615"/>
              <a:ext cx="1515106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원의 중심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72A689-FD12-4F6E-9832-5F38D4CE1C6B}"/>
                </a:ext>
              </a:extLst>
            </p:cNvPr>
            <p:cNvSpPr/>
            <p:nvPr/>
          </p:nvSpPr>
          <p:spPr bwMode="auto">
            <a:xfrm>
              <a:off x="2888438" y="2554745"/>
              <a:ext cx="823895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지름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72A689-FD12-4F6E-9832-5F38D4CE1C6B}"/>
                </a:ext>
              </a:extLst>
            </p:cNvPr>
            <p:cNvSpPr/>
            <p:nvPr/>
          </p:nvSpPr>
          <p:spPr bwMode="auto">
            <a:xfrm>
              <a:off x="2668215" y="4122150"/>
              <a:ext cx="1186788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반지름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286243" y="3128295"/>
              <a:ext cx="599459" cy="440911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7678" y="2519275"/>
              <a:ext cx="804815" cy="82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원의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2997" y="4068049"/>
              <a:ext cx="804815" cy="820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원의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17135" y="3210255"/>
              <a:ext cx="36151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ㄱ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13130" y="3080683"/>
              <a:ext cx="36151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013501" y="2876599"/>
            <a:ext cx="3615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ㄴ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id="{4877DD41-2FE4-41DB-ABB4-7A79EDC300B9}"/>
              </a:ext>
            </a:extLst>
          </p:cNvPr>
          <p:cNvSpPr txBox="1"/>
          <p:nvPr/>
        </p:nvSpPr>
        <p:spPr>
          <a:xfrm>
            <a:off x="389042" y="4293150"/>
            <a:ext cx="649737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ㅇㄱ과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선분 </a:t>
            </a:r>
            <a:r>
              <a:rPr lang="ko-KR" altLang="en-US" sz="1900" spc="-15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ㅇㄴ은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원의 반지름이고</a:t>
            </a:r>
            <a:r>
              <a:rPr lang="en-US" altLang="ko-KR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spc="-15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ㄱㄴ은</a:t>
            </a:r>
            <a:r>
              <a:rPr lang="ko-KR" altLang="en-US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원의 지름입니다</a:t>
            </a:r>
            <a:r>
              <a:rPr lang="en-US" altLang="ko-KR" sz="1900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CAFEDCA3-579C-4A09-B1D8-9CA916F49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4" y="450912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00124" y="1892440"/>
            <a:ext cx="342472" cy="27752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85709" y="2098770"/>
            <a:ext cx="342472" cy="27752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82893" y="3798629"/>
            <a:ext cx="342472" cy="277521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EB9816CB-D5D3-43D6-837C-2EA3871D4445}"/>
              </a:ext>
            </a:extLst>
          </p:cNvPr>
          <p:cNvSpPr/>
          <p:nvPr/>
        </p:nvSpPr>
        <p:spPr>
          <a:xfrm>
            <a:off x="1460846" y="2010110"/>
            <a:ext cx="607719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696512"/>
              </p:ext>
            </p:extLst>
          </p:nvPr>
        </p:nvGraphicFramePr>
        <p:xfrm>
          <a:off x="196634" y="6112045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img_01.svg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\app\resource\contents\lesson03\ops\lesson03\images\mm_32_3_01_06_02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" name="타원 56"/>
          <p:cNvSpPr/>
          <p:nvPr/>
        </p:nvSpPr>
        <p:spPr>
          <a:xfrm>
            <a:off x="143857" y="13921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481211" y="49246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332200" y="5084489"/>
            <a:ext cx="281840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24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반지름과 지름을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9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손가락버튼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깜박거림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예 약물과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파란 선과 자가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진입화면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968044" y="1382305"/>
            <a:ext cx="1959714" cy="260274"/>
            <a:chOff x="4321805" y="1382305"/>
            <a:chExt cx="1959714" cy="260274"/>
          </a:xfrm>
        </p:grpSpPr>
        <p:sp>
          <p:nvSpPr>
            <p:cNvPr id="27" name="직사각형 26"/>
            <p:cNvSpPr/>
            <p:nvPr/>
          </p:nvSpPr>
          <p:spPr>
            <a:xfrm>
              <a:off x="4989970" y="1386988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2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21805" y="1382305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650778" y="1383204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3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</p:grpSp>
      <p:sp>
        <p:nvSpPr>
          <p:cNvPr id="39" name="TextBox 43"/>
          <p:cNvSpPr txBox="1"/>
          <p:nvPr/>
        </p:nvSpPr>
        <p:spPr>
          <a:xfrm>
            <a:off x="373128" y="1664804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원에 반지름을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긋고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반지름을 재어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37172" y="4762921"/>
            <a:ext cx="3106023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반지름은 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cm</a:t>
            </a:r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16" y="4807739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76" y="499765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5772971" y="51114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762" y="2111807"/>
            <a:ext cx="4470056" cy="2282081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620238" y="26972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1684" y="1813242"/>
            <a:ext cx="1104900" cy="1114425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97" y="2710857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0213"/>
              </p:ext>
            </p:extLst>
          </p:nvPr>
        </p:nvGraphicFramePr>
        <p:xfrm>
          <a:off x="196634" y="6112045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base_01.svg / answer_01.svg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파란색 선 색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#00a0ff,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새로 써 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\app\resource\contents\lesson03\ops\lesson03\images\mm_32_3_01_07_01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11660" y="3140968"/>
            <a:ext cx="612068" cy="2880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841046" y="2860386"/>
            <a:ext cx="612068" cy="2880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478347" y="3066277"/>
            <a:ext cx="73289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b="1" spc="-15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2 cm</a:t>
            </a:r>
            <a:endParaRPr lang="en-US" altLang="ko-KR" sz="1900" b="1" spc="-15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02797" y="2782045"/>
            <a:ext cx="73289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b="1" spc="-15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2 cm</a:t>
            </a:r>
            <a:endParaRPr lang="en-US" altLang="ko-KR" sz="1900" b="1" spc="-15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20" y="2234208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40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07" y="2125732"/>
            <a:ext cx="3681507" cy="227537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반지름과 지름을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9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손가락버튼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깜박거림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예 약물과 파란 선과 자가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진입화면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373128" y="1664804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원에 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긋고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지름을 재어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37172" y="4762921"/>
            <a:ext cx="3106023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지름은 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cm</a:t>
            </a:r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16" y="4807739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76" y="499765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5772971" y="51114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63676" y="24334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1684" y="1813242"/>
            <a:ext cx="1104900" cy="1114425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51" y="2670480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651220"/>
              </p:ext>
            </p:extLst>
          </p:nvPr>
        </p:nvGraphicFramePr>
        <p:xfrm>
          <a:off x="196634" y="6112045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base_01.svg / answer_01.svg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파란색 선 색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#00a0ff,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새로 써 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\app\resource\contents\lesson03\ops\lesson03\images\mm_32_3_01_07_02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4968044" y="1382305"/>
            <a:ext cx="1959714" cy="260274"/>
            <a:chOff x="4321805" y="1382305"/>
            <a:chExt cx="1959714" cy="260274"/>
          </a:xfrm>
        </p:grpSpPr>
        <p:sp>
          <p:nvSpPr>
            <p:cNvPr id="42" name="직사각형 41"/>
            <p:cNvSpPr/>
            <p:nvPr/>
          </p:nvSpPr>
          <p:spPr>
            <a:xfrm>
              <a:off x="4989970" y="1386988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321805" y="1382305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1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650778" y="1383204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3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151834" y="2698914"/>
            <a:ext cx="612068" cy="2880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118521" y="2624223"/>
            <a:ext cx="73289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b="1" spc="-1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900" b="1" spc="-15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cm</a:t>
            </a:r>
            <a:endParaRPr lang="en-US" altLang="ko-KR" sz="1900" b="1" spc="-15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01851" y="3263716"/>
            <a:ext cx="612068" cy="2880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68538" y="3189025"/>
            <a:ext cx="73289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b="1" spc="-150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900" b="1" spc="-15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cm</a:t>
            </a:r>
            <a:endParaRPr lang="en-US" altLang="ko-KR" sz="1900" b="1" spc="-15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22" y="218869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8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68" y="2182538"/>
            <a:ext cx="2398568" cy="23812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반지름과 지름을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9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손가락버튼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깜박거림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약물과 함께 파란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진입화면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373128" y="1664804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원에 반지름과 지름을 각각 몇 개 그을 수 있을까요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35512" y="4762921"/>
            <a:ext cx="3933069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ko-KR" altLang="en-US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무수히 많이 그을 수 있습니다</a:t>
            </a:r>
            <a:r>
              <a:rPr lang="en-US" altLang="ko-KR" sz="19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56" y="4795891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97" y="466702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5772971" y="51114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001025" y="36466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1684" y="1813242"/>
            <a:ext cx="1104900" cy="1114425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2" y="3527477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18034"/>
              </p:ext>
            </p:extLst>
          </p:nvPr>
        </p:nvGraphicFramePr>
        <p:xfrm>
          <a:off x="196634" y="6112045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base_01.svg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\app\resource\contents\lesson03\ops\lesson03\images\mm_32_3_01_07_02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4968044" y="1382305"/>
            <a:ext cx="1959714" cy="260274"/>
            <a:chOff x="4321805" y="1382305"/>
            <a:chExt cx="1959714" cy="260274"/>
          </a:xfrm>
        </p:grpSpPr>
        <p:sp>
          <p:nvSpPr>
            <p:cNvPr id="42" name="직사각형 41"/>
            <p:cNvSpPr/>
            <p:nvPr/>
          </p:nvSpPr>
          <p:spPr>
            <a:xfrm>
              <a:off x="4989970" y="1386988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2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321805" y="1382305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1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650778" y="1383204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 bwMode="auto">
          <a:xfrm>
            <a:off x="2447764" y="3039180"/>
            <a:ext cx="2160240" cy="680511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 flipV="1">
            <a:off x="2519772" y="2833440"/>
            <a:ext cx="1980220" cy="1107024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3527884" y="3356992"/>
            <a:ext cx="108012" cy="1152128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/>
          <p:cNvCxnSpPr/>
          <p:nvPr/>
        </p:nvCxnSpPr>
        <p:spPr bwMode="auto">
          <a:xfrm flipH="1" flipV="1">
            <a:off x="3013508" y="2392021"/>
            <a:ext cx="511282" cy="964971"/>
          </a:xfrm>
          <a:prstGeom prst="lin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508" y="227723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5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중심과 반지름을 그림 위에 표시해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약물은 처음에는 안 보이다가 손가락 버튼 클릭하면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깜박거림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진입화면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참고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_206_1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35" name="타원 34"/>
          <p:cNvSpPr/>
          <p:nvPr/>
        </p:nvSpPr>
        <p:spPr>
          <a:xfrm>
            <a:off x="5772971" y="51114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85" y="1777743"/>
            <a:ext cx="6549314" cy="2749887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1" y="2086579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086579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51620" y="2405358"/>
            <a:ext cx="1116918" cy="267558"/>
          </a:xfrm>
          <a:prstGeom prst="rect">
            <a:avLst/>
          </a:prstGeom>
          <a:solidFill>
            <a:srgbClr val="E1EDF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619672" y="3629494"/>
            <a:ext cx="1296144" cy="267558"/>
          </a:xfrm>
          <a:prstGeom prst="rect">
            <a:avLst/>
          </a:prstGeom>
          <a:solidFill>
            <a:srgbClr val="E1EDF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124898" y="3618192"/>
            <a:ext cx="1355313" cy="267558"/>
          </a:xfrm>
          <a:prstGeom prst="rect">
            <a:avLst/>
          </a:prstGeom>
          <a:solidFill>
            <a:srgbClr val="E1EDF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657970" y="2396594"/>
            <a:ext cx="1116918" cy="267558"/>
          </a:xfrm>
          <a:prstGeom prst="rect">
            <a:avLst/>
          </a:prstGeom>
          <a:solidFill>
            <a:srgbClr val="E1EDF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84321" y="2350542"/>
            <a:ext cx="11680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원의 중심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57970" y="2338012"/>
            <a:ext cx="11680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원의 중심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68001" y="3559610"/>
            <a:ext cx="14012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원의 반지름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25420" y="3570912"/>
            <a:ext cx="14012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원의 반지름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23407" y="18730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780" y="2156405"/>
            <a:ext cx="415800" cy="45195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84" y="2168953"/>
            <a:ext cx="415800" cy="451956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936052" y="308659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1780" y="2165138"/>
            <a:ext cx="415800" cy="44322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154884" y="2177940"/>
            <a:ext cx="415800" cy="44322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16" y="3186484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531" y="3236017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4556073" y="30404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0418" y="2338012"/>
            <a:ext cx="3109401" cy="1220145"/>
          </a:xfrm>
          <a:prstGeom prst="rect">
            <a:avLst/>
          </a:prstGeom>
        </p:spPr>
      </p:pic>
      <p:graphicFrame>
        <p:nvGraphicFramePr>
          <p:cNvPr id="3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68959"/>
              </p:ext>
            </p:extLst>
          </p:nvPr>
        </p:nvGraphicFramePr>
        <p:xfrm>
          <a:off x="196634" y="6112045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bg.png / answer_01.svg , answer_02.svg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새로 써 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\app\resource\contents\lesson03\ops\lesson03\images\mm_32_3_01_07_02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428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3" y="2245968"/>
            <a:ext cx="6066517" cy="238501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중심과 지름을 그림 위에 표시해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_207_1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35" name="타원 34"/>
          <p:cNvSpPr/>
          <p:nvPr/>
        </p:nvSpPr>
        <p:spPr>
          <a:xfrm>
            <a:off x="5772971" y="51114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5" y="2337138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43" y="2337137"/>
            <a:ext cx="396848" cy="31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8741" y="2926552"/>
            <a:ext cx="1116918" cy="267558"/>
          </a:xfrm>
          <a:prstGeom prst="rect">
            <a:avLst/>
          </a:prstGeom>
          <a:solidFill>
            <a:srgbClr val="E1EDF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68741" y="4125278"/>
            <a:ext cx="1269400" cy="267558"/>
          </a:xfrm>
          <a:prstGeom prst="rect">
            <a:avLst/>
          </a:prstGeom>
          <a:solidFill>
            <a:srgbClr val="E1EDF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36342" y="3857720"/>
            <a:ext cx="1136630" cy="267558"/>
          </a:xfrm>
          <a:prstGeom prst="rect">
            <a:avLst/>
          </a:prstGeom>
          <a:solidFill>
            <a:srgbClr val="E1EDF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657507" y="2608361"/>
            <a:ext cx="1116918" cy="267558"/>
          </a:xfrm>
          <a:prstGeom prst="rect">
            <a:avLst/>
          </a:prstGeom>
          <a:solidFill>
            <a:srgbClr val="E1EDF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219397" y="2882336"/>
            <a:ext cx="11680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36342" y="2549779"/>
            <a:ext cx="11680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60825" y="3799138"/>
            <a:ext cx="11695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40773" y="21579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780" y="2156405"/>
            <a:ext cx="415800" cy="45195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84" y="2168953"/>
            <a:ext cx="415800" cy="451956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2239215" y="336759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18668" y="4073666"/>
            <a:ext cx="11695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05941"/>
              </p:ext>
            </p:extLst>
          </p:nvPr>
        </p:nvGraphicFramePr>
        <p:xfrm>
          <a:off x="196634" y="6112045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bg.png / answer_01.svg , answer_02.svg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새로 써 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\app\resource\contents\lesson03\ops\lesson03\images\mm_32_3_01_07_02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2591780" y="2165138"/>
            <a:ext cx="415800" cy="44322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154884" y="2177940"/>
            <a:ext cx="415800" cy="44322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25639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2" y="3022525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5742321" y="30115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약물은 처음에는 안 보이다가 손가락 버튼 클릭하면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깜박거림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진입화면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참고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474" y="2300355"/>
            <a:ext cx="3359727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1653" y="1402882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900" b="1" spc="-150" dirty="0">
                <a:solidFill>
                  <a:srgbClr val="E46C0A"/>
                </a:solidFill>
                <a:latin typeface="맑은 고딕" pitchFamily="50" charset="-127"/>
                <a:ea typeface="맑은 고딕" pitchFamily="50" charset="-127"/>
              </a:rPr>
              <a:t> 원의 중심</a:t>
            </a:r>
            <a:r>
              <a:rPr lang="en-US" altLang="ko-KR" sz="1900" b="1" spc="-150" dirty="0">
                <a:solidFill>
                  <a:srgbClr val="E46C0A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E46C0A"/>
                </a:solidFill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lang="en-US" altLang="ko-KR" sz="1900" b="1" spc="-150" dirty="0">
                <a:solidFill>
                  <a:srgbClr val="E46C0A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E46C0A"/>
                </a:solidFill>
                <a:latin typeface="맑은 고딕" pitchFamily="50" charset="-127"/>
                <a:ea typeface="맑은 고딕" pitchFamily="50" charset="-127"/>
              </a:rPr>
              <a:t>지름 알아보기</a:t>
            </a:r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7" name="TextBox 43">
            <a:extLst>
              <a:ext uri="{FF2B5EF4-FFF2-40B4-BE49-F238E27FC236}">
                <a16:creationId xmlns:a16="http://schemas.microsoft.com/office/drawing/2014/main" id="{4877DD41-2FE4-41DB-ABB4-7A79EDC300B9}"/>
              </a:ext>
            </a:extLst>
          </p:cNvPr>
          <p:cNvSpPr txBox="1"/>
          <p:nvPr/>
        </p:nvSpPr>
        <p:spPr>
          <a:xfrm>
            <a:off x="1832643" y="1908792"/>
            <a:ext cx="4382616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그릴 때에 누름 못이 꽂혔던 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CAFEDCA3-579C-4A09-B1D8-9CA916F49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2952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1881" y="1999075"/>
            <a:ext cx="1278259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원의 중심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6" y="179455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43">
            <a:extLst>
              <a:ext uri="{FF2B5EF4-FFF2-40B4-BE49-F238E27FC236}">
                <a16:creationId xmlns:a16="http://schemas.microsoft.com/office/drawing/2014/main" id="{4877DD41-2FE4-41DB-ABB4-7A79EDC300B9}"/>
              </a:ext>
            </a:extLst>
          </p:cNvPr>
          <p:cNvSpPr txBox="1"/>
          <p:nvPr/>
        </p:nvSpPr>
        <p:spPr>
          <a:xfrm>
            <a:off x="1833321" y="2348880"/>
            <a:ext cx="4880803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중심과 원 위의 한 점을 이은 선분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CAFEDCA3-579C-4A09-B1D8-9CA916F49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8426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71881" y="2453814"/>
            <a:ext cx="1278259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반지름</a:t>
            </a: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7" y="238845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43">
            <a:extLst>
              <a:ext uri="{FF2B5EF4-FFF2-40B4-BE49-F238E27FC236}">
                <a16:creationId xmlns:a16="http://schemas.microsoft.com/office/drawing/2014/main" id="{4877DD41-2FE4-41DB-ABB4-7A79EDC300B9}"/>
              </a:ext>
            </a:extLst>
          </p:cNvPr>
          <p:cNvSpPr txBox="1"/>
          <p:nvPr/>
        </p:nvSpPr>
        <p:spPr>
          <a:xfrm>
            <a:off x="1820122" y="2823156"/>
            <a:ext cx="5286602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 중심을 지나게 원 위의 두 점을 이은 선분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CAFEDCA3-579C-4A09-B1D8-9CA916F49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4388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71881" y="2913439"/>
            <a:ext cx="1278259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지름</a:t>
            </a: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6" y="27089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3753036"/>
            <a:ext cx="4459523" cy="17865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55676" y="3933056"/>
            <a:ext cx="864096" cy="288032"/>
          </a:xfrm>
          <a:prstGeom prst="rect">
            <a:avLst/>
          </a:prstGeom>
          <a:solidFill>
            <a:srgbClr val="CABFE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475656" y="4883941"/>
            <a:ext cx="1044116" cy="288032"/>
          </a:xfrm>
          <a:prstGeom prst="rect">
            <a:avLst/>
          </a:prstGeom>
          <a:solidFill>
            <a:srgbClr val="CABFE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572000" y="3933056"/>
            <a:ext cx="900100" cy="288032"/>
          </a:xfrm>
          <a:prstGeom prst="rect">
            <a:avLst/>
          </a:prstGeom>
          <a:solidFill>
            <a:srgbClr val="CABFE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3">
            <a:extLst>
              <a:ext uri="{FF2B5EF4-FFF2-40B4-BE49-F238E27FC236}">
                <a16:creationId xmlns:a16="http://schemas.microsoft.com/office/drawing/2014/main" id="{4877DD41-2FE4-41DB-ABB4-7A79EDC300B9}"/>
              </a:ext>
            </a:extLst>
          </p:cNvPr>
          <p:cNvSpPr txBox="1"/>
          <p:nvPr/>
        </p:nvSpPr>
        <p:spPr>
          <a:xfrm>
            <a:off x="1493658" y="3817529"/>
            <a:ext cx="1188132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id="{4877DD41-2FE4-41DB-ABB4-7A79EDC300B9}"/>
              </a:ext>
            </a:extLst>
          </p:cNvPr>
          <p:cNvSpPr txBox="1"/>
          <p:nvPr/>
        </p:nvSpPr>
        <p:spPr>
          <a:xfrm>
            <a:off x="4463423" y="3824847"/>
            <a:ext cx="1188132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id="{4877DD41-2FE4-41DB-ABB4-7A79EDC300B9}"/>
              </a:ext>
            </a:extLst>
          </p:cNvPr>
          <p:cNvSpPr txBox="1"/>
          <p:nvPr/>
        </p:nvSpPr>
        <p:spPr>
          <a:xfrm>
            <a:off x="1286324" y="4728592"/>
            <a:ext cx="1422780" cy="5309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78931" y="12182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74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핵심 정리 페이지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진입화면에서는 빨간 선과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색상박스는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안보임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원의 중심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답박스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클릭할 때 빨간 선과 색상 박스 함께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진입화면에서는  빨간 선과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색상박스는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안보임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반지름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답박스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클릭할 때 빨간 선과 색상 박스 함께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진입화면에서는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빨간 선과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색상박스는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안보임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지름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답박스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클릭할 때 빨간 선과 색상 박스 함께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 진입 화면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13437"/>
              </p:ext>
            </p:extLst>
          </p:nvPr>
        </p:nvGraphicFramePr>
        <p:xfrm>
          <a:off x="863600" y="5916376"/>
          <a:ext cx="6688864" cy="1219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5"/>
                        </a:rPr>
                        <a:t>https://cdata2.tsherpa.co.kr/tsherpa/MultiMedia/Flash/2020/curri/MM_32_04/suh_0302_03_0203/images/suh_0302_03_0203_301_1/suh_0302_03_0203_301_1_1.png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6"/>
                        </a:rPr>
                        <a:t>https://cdata2.tsherpa.co.kr/tsherpa/MultiMedia/Flash/2020/curri/MM_32_04/suh_0302_03_0203/images/suh_0302_03_0203_301_1/suh_0302_03_0203_301_1_2.png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7"/>
                        </a:rPr>
                        <a:t>https://cdata2.tsherpa.co.kr/tsherpa/MultiMedia/Flash/2020/curri/MM_32_04/suh_0302_03_0203/images/suh_0302_03_0203_301_1/suh_0302_03_0203_301_1_3.png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8"/>
                        </a:rPr>
                        <a:t>https://cdata2.tsherpa.co.kr/tsherpa/MultiMedia/Flash/2020/curri/MM_32_04/suh_0302_03_0203/images/suh_0302_03_0203_301_1/suh_0302_03_0203_301_1_4.png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5472100" y="41715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23932" y="41166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147131" y="50828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296" y="4172655"/>
            <a:ext cx="1652168" cy="1599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X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45302" y="2953338"/>
            <a:ext cx="47749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원의 성질을 알아볼까요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051" y="3912261"/>
            <a:ext cx="1070484" cy="3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97052"/>
            <a:ext cx="1076398" cy="3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2121867" y="3891597"/>
            <a:ext cx="113845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64~65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900" dirty="0"/>
          </a:p>
        </p:txBody>
      </p:sp>
      <p:sp>
        <p:nvSpPr>
          <p:cNvPr id="31" name="직사각형 30"/>
          <p:cNvSpPr/>
          <p:nvPr/>
        </p:nvSpPr>
        <p:spPr>
          <a:xfrm>
            <a:off x="4799838" y="3897052"/>
            <a:ext cx="113845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48~49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900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10" y="3076422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원 모양 종이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자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271933" y="46592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DB2B887-7CAA-F19D-C563-3EB0566D5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D5C6931-7ADC-E2F7-F854-6ED22C075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박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)3-2_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_3_02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34" name="순서도: 대체 처리 33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36" name="순서도: 대체 처리 35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38" name="순서도: 대체 처리 37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6" name="순서도: 대체 처리 45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50" name="순서도: 대체 처리 49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52" name="순서도: 대체 처리 51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순서도: 대체 처리 53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6" name="순서도: 대체 처리 55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8" name="순서도: 대체 처리 57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0" name="TextBox 43"/>
          <p:cNvSpPr txBox="1"/>
          <p:nvPr/>
        </p:nvSpPr>
        <p:spPr>
          <a:xfrm>
            <a:off x="553148" y="1412776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알맞은 말을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/>
          <p:cNvSpPr/>
          <p:nvPr/>
        </p:nvSpPr>
        <p:spPr>
          <a:xfrm>
            <a:off x="5474302" y="52727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48" y="1456049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739122" y="2420836"/>
            <a:ext cx="5581727" cy="195317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BDE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43"/>
          <p:cNvSpPr txBox="1"/>
          <p:nvPr/>
        </p:nvSpPr>
        <p:spPr>
          <a:xfrm>
            <a:off x="960819" y="2912675"/>
            <a:ext cx="507798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 위의 두 점을 이은 선분이 원의 중심을 지날 때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 선분을 원의         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라고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4" name="TextBox 43"/>
          <p:cNvSpPr txBox="1"/>
          <p:nvPr/>
        </p:nvSpPr>
        <p:spPr>
          <a:xfrm>
            <a:off x="2662962" y="3478010"/>
            <a:ext cx="748306" cy="384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지름</a:t>
            </a:r>
            <a:endParaRPr lang="en-US" altLang="ko-KR" sz="1900" b="1" spc="-15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82" y="332970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27039F8D-59D8-2524-8D20-303C8EE76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01BE2607-E1FF-D69A-5462-0596127C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379735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889692"/>
            <a:ext cx="6948772" cy="4735552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918" y="873435"/>
            <a:ext cx="6924993" cy="4751809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옛날에는 어떻게 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옮겼을까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771"/>
              </p:ext>
            </p:extLst>
          </p:nvPr>
        </p:nvGraphicFramePr>
        <p:xfrm>
          <a:off x="120452" y="6165304"/>
          <a:ext cx="6611787" cy="282949"/>
        </p:xfrm>
        <a:graphic>
          <a:graphicData uri="http://schemas.openxmlformats.org/drawingml/2006/table">
            <a:tbl>
              <a:tblPr/>
              <a:tblGrid>
                <a:gridCol w="815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6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mm_32_3_01_02_01_ani.mp4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\app\resource\contents\lesson03\ops\lesson03\video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74" y="280568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93" name="순서도: 대체 처리 92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7" name="순서도: 대체 처리 96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0" name="TextBox 43"/>
          <p:cNvSpPr txBox="1"/>
          <p:nvPr/>
        </p:nvSpPr>
        <p:spPr>
          <a:xfrm>
            <a:off x="553148" y="1412776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찾아보시오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TextBox 156"/>
          <p:cNvSpPr txBox="1"/>
          <p:nvPr/>
        </p:nvSpPr>
        <p:spPr>
          <a:xfrm>
            <a:off x="7018371" y="1092168"/>
            <a:ext cx="2125629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풀이 확인 팝업창 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정답 가리기로 토글 됨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" name="타원 159"/>
          <p:cNvSpPr/>
          <p:nvPr/>
        </p:nvSpPr>
        <p:spPr>
          <a:xfrm>
            <a:off x="4403226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5681233" y="49376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684" y="1923479"/>
            <a:ext cx="2578277" cy="2991774"/>
          </a:xfrm>
          <a:prstGeom prst="rect">
            <a:avLst/>
          </a:prstGeom>
        </p:spPr>
      </p:pic>
      <p:sp>
        <p:nvSpPr>
          <p:cNvPr id="101" name="TextBox 43"/>
          <p:cNvSpPr txBox="1"/>
          <p:nvPr/>
        </p:nvSpPr>
        <p:spPr>
          <a:xfrm>
            <a:off x="4516468" y="3413955"/>
            <a:ext cx="1716871" cy="67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ㄹㅂ</a:t>
            </a:r>
            <a:endParaRPr lang="en-US" altLang="ko-KR" sz="1900" b="1" spc="-15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또는 선분 </a:t>
            </a:r>
            <a:r>
              <a:rPr lang="ko-KR" altLang="en-US" sz="1900" b="1" spc="-150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ㅂㄹ</a:t>
            </a:r>
            <a:r>
              <a:rPr lang="en-US" altLang="ko-KR" sz="1900" b="1" spc="-15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900" b="1" spc="-15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05" y="33204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8">
            <a:extLst>
              <a:ext uri="{FF2B5EF4-FFF2-40B4-BE49-F238E27FC236}">
                <a16:creationId xmlns:a16="http://schemas.microsoft.com/office/drawing/2014/main" id="{3D043BAE-A360-E9F6-CAB1-506626823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60EB69A3-ED10-EFA4-E9B9-D31C1A3DA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7241"/>
              </p:ext>
            </p:extLst>
          </p:nvPr>
        </p:nvGraphicFramePr>
        <p:xfrm>
          <a:off x="196634" y="6112045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bg.png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새로 써 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\app\resource\contents\lesson03\ops\lesson03\images\mm_32_3_01_10_03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186894" y="2077802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091749" y="2078196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19446" y="2311550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759308" y="3451332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186894" y="4593128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052145" y="4593127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702542" y="4368963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43"/>
          <p:cNvSpPr txBox="1"/>
          <p:nvPr/>
        </p:nvSpPr>
        <p:spPr>
          <a:xfrm>
            <a:off x="1973488" y="1979813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ㄱ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1591232" y="2181693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ㄴ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3126831" y="2007292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ㅂ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43"/>
          <p:cNvSpPr txBox="1"/>
          <p:nvPr/>
        </p:nvSpPr>
        <p:spPr>
          <a:xfrm>
            <a:off x="2692986" y="3396110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43"/>
          <p:cNvSpPr txBox="1"/>
          <p:nvPr/>
        </p:nvSpPr>
        <p:spPr>
          <a:xfrm>
            <a:off x="1611279" y="4258744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43"/>
          <p:cNvSpPr txBox="1"/>
          <p:nvPr/>
        </p:nvSpPr>
        <p:spPr>
          <a:xfrm>
            <a:off x="1973488" y="4460624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ㄹ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43"/>
          <p:cNvSpPr txBox="1"/>
          <p:nvPr/>
        </p:nvSpPr>
        <p:spPr>
          <a:xfrm>
            <a:off x="3109962" y="4502435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ㅁ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824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84" y="1923479"/>
            <a:ext cx="2578277" cy="2991774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186894" y="2077802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091749" y="2078196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719446" y="2311550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759308" y="3451332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186894" y="4593128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052145" y="4593127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702542" y="4368963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43"/>
          <p:cNvSpPr txBox="1"/>
          <p:nvPr/>
        </p:nvSpPr>
        <p:spPr>
          <a:xfrm>
            <a:off x="1973488" y="1979813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ㄱ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43"/>
          <p:cNvSpPr txBox="1"/>
          <p:nvPr/>
        </p:nvSpPr>
        <p:spPr>
          <a:xfrm>
            <a:off x="1591232" y="2181693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ㄴ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43"/>
          <p:cNvSpPr txBox="1"/>
          <p:nvPr/>
        </p:nvSpPr>
        <p:spPr>
          <a:xfrm>
            <a:off x="3126831" y="2007292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ㅂ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43"/>
          <p:cNvSpPr txBox="1"/>
          <p:nvPr/>
        </p:nvSpPr>
        <p:spPr>
          <a:xfrm>
            <a:off x="2692986" y="3396110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43"/>
          <p:cNvSpPr txBox="1"/>
          <p:nvPr/>
        </p:nvSpPr>
        <p:spPr>
          <a:xfrm>
            <a:off x="1611279" y="4258744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43"/>
          <p:cNvSpPr txBox="1"/>
          <p:nvPr/>
        </p:nvSpPr>
        <p:spPr>
          <a:xfrm>
            <a:off x="1973488" y="4460624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ㄹ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43"/>
          <p:cNvSpPr txBox="1"/>
          <p:nvPr/>
        </p:nvSpPr>
        <p:spPr>
          <a:xfrm>
            <a:off x="3109962" y="4502435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ㅁ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93" name="순서도: 대체 처리 92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7" name="순서도: 대체 처리 96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0" name="TextBox 43"/>
          <p:cNvSpPr txBox="1"/>
          <p:nvPr/>
        </p:nvSpPr>
        <p:spPr>
          <a:xfrm>
            <a:off x="553148" y="1412776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찾아보시오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TextBox 156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15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모서리가 둥근 직사각형 98"/>
          <p:cNvSpPr/>
          <p:nvPr/>
        </p:nvSpPr>
        <p:spPr>
          <a:xfrm>
            <a:off x="4517718" y="3238093"/>
            <a:ext cx="1890486" cy="111844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43"/>
          <p:cNvSpPr txBox="1"/>
          <p:nvPr/>
        </p:nvSpPr>
        <p:spPr>
          <a:xfrm>
            <a:off x="4836646" y="3413955"/>
            <a:ext cx="139669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ㄹㅂ</a:t>
            </a:r>
            <a:endParaRPr lang="en-US" altLang="ko-KR" sz="1900" b="1" spc="-15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11" y="314761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" name="TextBox 43"/>
          <p:cNvSpPr txBox="1"/>
          <p:nvPr/>
        </p:nvSpPr>
        <p:spPr>
          <a:xfrm>
            <a:off x="4592076" y="3891529"/>
            <a:ext cx="18881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또는 선분 </a:t>
            </a:r>
            <a:r>
              <a:rPr lang="ko-KR" altLang="en-US" sz="1900" b="1" spc="-150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ㅂㄹ</a:t>
            </a:r>
            <a:r>
              <a:rPr lang="en-US" altLang="ko-KR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69125" y="3176972"/>
            <a:ext cx="6667165" cy="2024310"/>
            <a:chOff x="225430" y="3209548"/>
            <a:chExt cx="6667165" cy="202431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285692A-AF3B-4F3A-A2BC-10C0F8D6F3AF}"/>
                </a:ext>
              </a:extLst>
            </p:cNvPr>
            <p:cNvSpPr/>
            <p:nvPr/>
          </p:nvSpPr>
          <p:spPr>
            <a:xfrm>
              <a:off x="225430" y="3342506"/>
              <a:ext cx="6667165" cy="16903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29">
              <a:extLst>
                <a:ext uri="{FF2B5EF4-FFF2-40B4-BE49-F238E27FC236}">
                  <a16:creationId xmlns:a16="http://schemas.microsoft.com/office/drawing/2014/main" id="{75CCC683-9057-4235-B82D-565F613C4EE9}"/>
                </a:ext>
              </a:extLst>
            </p:cNvPr>
            <p:cNvSpPr/>
            <p:nvPr/>
          </p:nvSpPr>
          <p:spPr>
            <a:xfrm>
              <a:off x="353387" y="3209548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BC06A89B-3C4B-4BC1-90F9-0E4F256EE32A}"/>
                </a:ext>
              </a:extLst>
            </p:cNvPr>
            <p:cNvSpPr/>
            <p:nvPr/>
          </p:nvSpPr>
          <p:spPr>
            <a:xfrm flipH="1" flipV="1">
              <a:off x="5112060" y="504575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5129" y="3843126"/>
              <a:ext cx="62646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  <a:ea typeface="+mn-ea"/>
                </a:rPr>
                <a:t>원 위의 두 점을 이은 선분이 원의 중심을 지날 때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이 선분을 원의 지름이라고 하므로 원의 지름은 선분 </a:t>
              </a:r>
              <a:r>
                <a:rPr lang="ko-KR" altLang="en-US" sz="1600" dirty="0" err="1">
                  <a:latin typeface="+mn-ea"/>
                  <a:ea typeface="+mn-ea"/>
                </a:rPr>
                <a:t>ㄹㅂ</a:t>
              </a:r>
              <a:r>
                <a:rPr lang="ko-KR" altLang="en-US" sz="1600" dirty="0">
                  <a:latin typeface="+mn-ea"/>
                  <a:ea typeface="+mn-ea"/>
                </a:rPr>
                <a:t> 또는 선분 </a:t>
              </a:r>
              <a:r>
                <a:rPr lang="ko-KR" altLang="en-US" sz="1600" dirty="0" err="1">
                  <a:latin typeface="+mn-ea"/>
                  <a:ea typeface="+mn-ea"/>
                </a:rPr>
                <a:t>ㅂㄹ입니다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</p:grpSp>
      <p:sp>
        <p:nvSpPr>
          <p:cNvPr id="43" name="TextBox 8">
            <a:extLst>
              <a:ext uri="{FF2B5EF4-FFF2-40B4-BE49-F238E27FC236}">
                <a16:creationId xmlns:a16="http://schemas.microsoft.com/office/drawing/2014/main" id="{31B9B049-CB25-B0FE-4197-49D4D4230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1E60874A-4248-5640-78F8-E52041CF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3958149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93" name="순서도: 대체 처리 92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75556" y="4905164"/>
            <a:ext cx="1550374" cy="4050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43"/>
          <p:cNvSpPr txBox="1"/>
          <p:nvPr/>
        </p:nvSpPr>
        <p:spPr>
          <a:xfrm>
            <a:off x="553148" y="1412776"/>
            <a:ext cx="635911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반지름을 모두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찾아보시오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018371" y="1092168"/>
            <a:ext cx="2125629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403226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681233" y="49376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65" y="2054227"/>
            <a:ext cx="3022547" cy="2842097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3657438" y="3356846"/>
            <a:ext cx="2875872" cy="376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ㄹㅇ</a:t>
            </a:r>
            <a:r>
              <a:rPr lang="ko-KR" altLang="en-US" sz="1900" b="1" spc="-15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또는 선분 </a:t>
            </a:r>
            <a:r>
              <a:rPr lang="ko-KR" altLang="en-US" sz="1900" b="1" spc="-150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ㅇㄹ</a:t>
            </a:r>
            <a:r>
              <a:rPr lang="en-US" altLang="ko-KR" sz="1900" b="1" spc="-15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900" b="1" spc="-15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68" y="32556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94" y="381870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8">
            <a:extLst>
              <a:ext uri="{FF2B5EF4-FFF2-40B4-BE49-F238E27FC236}">
                <a16:creationId xmlns:a16="http://schemas.microsoft.com/office/drawing/2014/main" id="{DE721705-F990-1FC6-2073-C141AF926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98D6795D-00CD-2899-03BB-0C4E5B325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800217" y="2091019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3"/>
          <p:cNvSpPr txBox="1"/>
          <p:nvPr/>
        </p:nvSpPr>
        <p:spPr>
          <a:xfrm>
            <a:off x="1708954" y="1980800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ㄱ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9883" y="2891147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43"/>
          <p:cNvSpPr txBox="1"/>
          <p:nvPr/>
        </p:nvSpPr>
        <p:spPr>
          <a:xfrm>
            <a:off x="518620" y="2780928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ㄴ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2803" y="3604435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43"/>
          <p:cNvSpPr txBox="1"/>
          <p:nvPr/>
        </p:nvSpPr>
        <p:spPr>
          <a:xfrm>
            <a:off x="431540" y="3494216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97915" y="4296344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43"/>
          <p:cNvSpPr txBox="1"/>
          <p:nvPr/>
        </p:nvSpPr>
        <p:spPr>
          <a:xfrm>
            <a:off x="806652" y="4186125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ㄹ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323003" y="4583335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43"/>
          <p:cNvSpPr txBox="1"/>
          <p:nvPr/>
        </p:nvSpPr>
        <p:spPr>
          <a:xfrm>
            <a:off x="2231740" y="4473116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ㅁ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066965" y="3600173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43"/>
          <p:cNvSpPr txBox="1"/>
          <p:nvPr/>
        </p:nvSpPr>
        <p:spPr>
          <a:xfrm>
            <a:off x="2975702" y="3489954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ㅂ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935671" y="3465048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43"/>
          <p:cNvSpPr txBox="1"/>
          <p:nvPr/>
        </p:nvSpPr>
        <p:spPr>
          <a:xfrm>
            <a:off x="1844408" y="3354829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657438" y="3874675"/>
            <a:ext cx="2875872" cy="376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ㄱㅇ</a:t>
            </a:r>
            <a:r>
              <a:rPr lang="ko-KR" altLang="en-US" sz="1900" b="1" spc="-15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b="1" spc="-15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또는 선분 </a:t>
            </a:r>
            <a:r>
              <a:rPr lang="ko-KR" altLang="en-US" sz="1900" b="1" spc="-150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ㅇㄱ</a:t>
            </a:r>
            <a:r>
              <a:rPr lang="en-US" altLang="ko-KR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602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3657438" y="3356846"/>
            <a:ext cx="2875872" cy="376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ㄹㅇ</a:t>
            </a:r>
            <a:r>
              <a:rPr lang="ko-KR" altLang="en-US" sz="1900" b="1" spc="-15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또는 선분 </a:t>
            </a:r>
            <a:r>
              <a:rPr lang="ko-KR" altLang="en-US" sz="1900" b="1" spc="-150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ㅇㄹ</a:t>
            </a:r>
            <a:r>
              <a:rPr lang="en-US" altLang="ko-KR" sz="1900" b="1" spc="-15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900" b="1" spc="-15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68" y="32556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94" y="381870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직사각형 99"/>
          <p:cNvSpPr/>
          <p:nvPr/>
        </p:nvSpPr>
        <p:spPr>
          <a:xfrm>
            <a:off x="3657438" y="3874675"/>
            <a:ext cx="2875872" cy="376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ㄱㅇ</a:t>
            </a:r>
            <a:r>
              <a:rPr lang="ko-KR" altLang="en-US" sz="1900" b="1" spc="-15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b="1" spc="-15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또는 선분 </a:t>
            </a:r>
            <a:r>
              <a:rPr lang="ko-KR" altLang="en-US" sz="1900" b="1" spc="-150" dirty="0" err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ㅇㄱ</a:t>
            </a:r>
            <a:r>
              <a:rPr lang="en-US" altLang="ko-KR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65" y="2054227"/>
            <a:ext cx="3022547" cy="284209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1800217" y="2091019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43"/>
          <p:cNvSpPr txBox="1"/>
          <p:nvPr/>
        </p:nvSpPr>
        <p:spPr>
          <a:xfrm>
            <a:off x="1708954" y="1980800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ㄱ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09883" y="2891147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43"/>
          <p:cNvSpPr txBox="1"/>
          <p:nvPr/>
        </p:nvSpPr>
        <p:spPr>
          <a:xfrm>
            <a:off x="518620" y="2780928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ㄴ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22803" y="3604435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43"/>
          <p:cNvSpPr txBox="1"/>
          <p:nvPr/>
        </p:nvSpPr>
        <p:spPr>
          <a:xfrm>
            <a:off x="431540" y="3494216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97915" y="4296344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43"/>
          <p:cNvSpPr txBox="1"/>
          <p:nvPr/>
        </p:nvSpPr>
        <p:spPr>
          <a:xfrm>
            <a:off x="806652" y="4186125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ㄹ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323003" y="4583335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43"/>
          <p:cNvSpPr txBox="1"/>
          <p:nvPr/>
        </p:nvSpPr>
        <p:spPr>
          <a:xfrm>
            <a:off x="2231740" y="4473116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ㅁ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066965" y="3600173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43"/>
          <p:cNvSpPr txBox="1"/>
          <p:nvPr/>
        </p:nvSpPr>
        <p:spPr>
          <a:xfrm>
            <a:off x="2975702" y="3489954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ㅂ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935671" y="3465048"/>
            <a:ext cx="215174" cy="20333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43"/>
          <p:cNvSpPr txBox="1"/>
          <p:nvPr/>
        </p:nvSpPr>
        <p:spPr>
          <a:xfrm>
            <a:off x="1844408" y="3354829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93" name="순서도: 대체 처리 92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75556" y="4905164"/>
            <a:ext cx="1550374" cy="4050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43"/>
          <p:cNvSpPr txBox="1"/>
          <p:nvPr/>
        </p:nvSpPr>
        <p:spPr>
          <a:xfrm>
            <a:off x="553148" y="1412776"/>
            <a:ext cx="635911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반지름을 모두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찾아보시오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55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269125" y="3176972"/>
            <a:ext cx="6667165" cy="2024310"/>
            <a:chOff x="225430" y="3209548"/>
            <a:chExt cx="6667165" cy="20243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285692A-AF3B-4F3A-A2BC-10C0F8D6F3AF}"/>
                </a:ext>
              </a:extLst>
            </p:cNvPr>
            <p:cNvSpPr/>
            <p:nvPr/>
          </p:nvSpPr>
          <p:spPr>
            <a:xfrm>
              <a:off x="225430" y="3316628"/>
              <a:ext cx="6667165" cy="16903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29">
              <a:extLst>
                <a:ext uri="{FF2B5EF4-FFF2-40B4-BE49-F238E27FC236}">
                  <a16:creationId xmlns:a16="http://schemas.microsoft.com/office/drawing/2014/main" id="{75CCC683-9057-4235-B82D-565F613C4EE9}"/>
                </a:ext>
              </a:extLst>
            </p:cNvPr>
            <p:cNvSpPr/>
            <p:nvPr/>
          </p:nvSpPr>
          <p:spPr>
            <a:xfrm>
              <a:off x="353387" y="3209548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BC06A89B-3C4B-4BC1-90F9-0E4F256EE32A}"/>
                </a:ext>
              </a:extLst>
            </p:cNvPr>
            <p:cNvSpPr/>
            <p:nvPr/>
          </p:nvSpPr>
          <p:spPr>
            <a:xfrm flipH="1" flipV="1">
              <a:off x="5112060" y="504575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5128" y="3843126"/>
              <a:ext cx="6424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  <a:ea typeface="+mn-ea"/>
                </a:rPr>
                <a:t>원의 중심과 원 위의 한 점을 이은 선분을 원의 반지름이라고 하므로 원의 반지름은 선분 </a:t>
              </a:r>
              <a:r>
                <a:rPr lang="ko-KR" altLang="en-US" sz="1600" dirty="0" err="1">
                  <a:latin typeface="+mn-ea"/>
                  <a:ea typeface="+mn-ea"/>
                </a:rPr>
                <a:t>ㄹㅇ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latin typeface="+mn-ea"/>
                  <a:ea typeface="+mn-ea"/>
                </a:rPr>
                <a:t>선분 </a:t>
              </a:r>
              <a:r>
                <a:rPr lang="ko-KR" altLang="en-US" sz="1600" dirty="0" err="1">
                  <a:latin typeface="+mn-ea"/>
                  <a:ea typeface="+mn-ea"/>
                </a:rPr>
                <a:t>ㄱㅇ입니다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</p:grpSp>
      <p:sp>
        <p:nvSpPr>
          <p:cNvPr id="52" name="TextBox 8">
            <a:extLst>
              <a:ext uri="{FF2B5EF4-FFF2-40B4-BE49-F238E27FC236}">
                <a16:creationId xmlns:a16="http://schemas.microsoft.com/office/drawing/2014/main" id="{83F1B414-39D7-8FEC-D55C-1DFC471F7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E89FAB5B-5934-7F1D-6BED-AA53974E9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1573828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29" name="TextBox 43"/>
          <p:cNvSpPr txBox="1"/>
          <p:nvPr/>
        </p:nvSpPr>
        <p:spPr>
          <a:xfrm>
            <a:off x="608781" y="1438438"/>
            <a:ext cx="635911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말을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타원 53"/>
          <p:cNvSpPr/>
          <p:nvPr/>
        </p:nvSpPr>
        <p:spPr>
          <a:xfrm>
            <a:off x="5437842" y="52292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1" y="1467934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2DBE8964-6423-999F-8834-C13983EE6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3178F80C-D879-56A0-F8EC-52B18ACEE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39122" y="2420836"/>
            <a:ext cx="5581727" cy="195317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BDE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960819" y="2912675"/>
            <a:ext cx="507798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 중심과 원 위의 한 점을 이은 선분을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                이라고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3"/>
          <p:cNvSpPr txBox="1"/>
          <p:nvPr/>
        </p:nvSpPr>
        <p:spPr>
          <a:xfrm>
            <a:off x="1616075" y="3471142"/>
            <a:ext cx="903697" cy="384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spc="-15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반지름</a:t>
            </a:r>
            <a:endParaRPr lang="en-US" altLang="ko-KR" sz="1900" b="1" spc="-15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08" y="376646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10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68" y="2439628"/>
            <a:ext cx="1611133" cy="15637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200" y="2381873"/>
            <a:ext cx="1630951" cy="16213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5" y="2456786"/>
            <a:ext cx="1734558" cy="1471476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9" name="TextBox 43"/>
          <p:cNvSpPr txBox="1"/>
          <p:nvPr/>
        </p:nvSpPr>
        <p:spPr>
          <a:xfrm>
            <a:off x="553148" y="1412776"/>
            <a:ext cx="635911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중심을 바르게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나타낸 것을 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33" y="242414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187791" y="4468433"/>
            <a:ext cx="40000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81" y="4509120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30" y="436720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018371" y="1092168"/>
            <a:ext cx="2125629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풀이 확인 팝업창 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정답 가리기로 토글 됨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/>
          <p:cNvSpPr/>
          <p:nvPr/>
        </p:nvSpPr>
        <p:spPr>
          <a:xfrm>
            <a:off x="4403226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681233" y="49376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40545" y="2376974"/>
            <a:ext cx="578078" cy="395938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121686" y="2324078"/>
            <a:ext cx="578078" cy="395938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079" y="241884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252" y="2421185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416B1A57-4E65-C0BC-C9CA-32D500DDF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1185688E-97F1-F02B-326A-EC9AF5A71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graphicFrame>
        <p:nvGraphicFramePr>
          <p:cNvPr id="5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614706"/>
              </p:ext>
            </p:extLst>
          </p:nvPr>
        </p:nvGraphicFramePr>
        <p:xfrm>
          <a:off x="771354" y="5894236"/>
          <a:ext cx="6688864" cy="9144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12"/>
                        </a:rPr>
                        <a:t>https://cdata2.tsherpa.co.kr/tsherpa/MultiMedia/Flash/2020/curri/MM_32_04/suh_0302_03_0203/images/suh_0302_03_0203_401_1/suh_0302_03_0203_401_1_3.png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12"/>
                        </a:rPr>
                        <a:t>https://cdata2.tsherpa.co.kr/tsherpa/MultiMedia/Flash/2020/curri/MM_32_04/suh_0302_03_0203/images/suh_0302_03_0203_401_1/suh_0302_03_0203_401_1_4.png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12"/>
                        </a:rPr>
                        <a:t>https://cdata2.tsherpa.co.kr/tsherpa/MultiMedia/Flash/2020/curri/MM_32_04/suh_0302_03_0203/images/suh_0302_03_0203_401_1/suh_0302_03_0203_401_1_5.png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770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68" y="2439628"/>
            <a:ext cx="1611133" cy="15637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200" y="2381873"/>
            <a:ext cx="1630951" cy="16213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5" y="2456786"/>
            <a:ext cx="1734558" cy="1471476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9" name="TextBox 43"/>
          <p:cNvSpPr txBox="1"/>
          <p:nvPr/>
        </p:nvSpPr>
        <p:spPr>
          <a:xfrm>
            <a:off x="553148" y="1412776"/>
            <a:ext cx="635911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중심을 바르게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나타낸 것을 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33" y="2424143"/>
            <a:ext cx="325285" cy="32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187791" y="4468433"/>
            <a:ext cx="40000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81" y="4509120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30" y="436720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2140545" y="2376974"/>
            <a:ext cx="578078" cy="395938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121686" y="2324078"/>
            <a:ext cx="578078" cy="395938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079" y="241884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252" y="2421185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269125" y="3553790"/>
            <a:ext cx="6667165" cy="1611489"/>
            <a:chOff x="225430" y="3586366"/>
            <a:chExt cx="6667165" cy="161148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285692A-AF3B-4F3A-A2BC-10C0F8D6F3AF}"/>
                </a:ext>
              </a:extLst>
            </p:cNvPr>
            <p:cNvSpPr/>
            <p:nvPr/>
          </p:nvSpPr>
          <p:spPr>
            <a:xfrm>
              <a:off x="225430" y="3749608"/>
              <a:ext cx="6667165" cy="12573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29">
              <a:extLst>
                <a:ext uri="{FF2B5EF4-FFF2-40B4-BE49-F238E27FC236}">
                  <a16:creationId xmlns:a16="http://schemas.microsoft.com/office/drawing/2014/main" id="{75CCC683-9057-4235-B82D-565F613C4EE9}"/>
                </a:ext>
              </a:extLst>
            </p:cNvPr>
            <p:cNvSpPr/>
            <p:nvPr/>
          </p:nvSpPr>
          <p:spPr>
            <a:xfrm>
              <a:off x="353387" y="3586366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BC06A89B-3C4B-4BC1-90F9-0E4F256EE32A}"/>
                </a:ext>
              </a:extLst>
            </p:cNvPr>
            <p:cNvSpPr/>
            <p:nvPr/>
          </p:nvSpPr>
          <p:spPr>
            <a:xfrm flipH="1" flipV="1">
              <a:off x="5112060" y="5009748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1142" y="4210288"/>
              <a:ext cx="6120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  <a:ea typeface="+mn-ea"/>
                </a:rPr>
                <a:t>원을 그릴 때에 누름 못이 꽂혔던 점을 원의 중심이라고 합니다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</p:grpSp>
      <p:sp>
        <p:nvSpPr>
          <p:cNvPr id="54" name="TextBox 8">
            <a:extLst>
              <a:ext uri="{FF2B5EF4-FFF2-40B4-BE49-F238E27FC236}">
                <a16:creationId xmlns:a16="http://schemas.microsoft.com/office/drawing/2014/main" id="{5D6EAFCD-0B11-F73E-5FE0-AA97D8B74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C4317CB3-50DA-836A-9F88-E7C062C2D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2068120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29" name="TextBox 43"/>
          <p:cNvSpPr txBox="1"/>
          <p:nvPr/>
        </p:nvSpPr>
        <p:spPr>
          <a:xfrm>
            <a:off x="553147" y="1412776"/>
            <a:ext cx="613236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발을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벌려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서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한쪽 발은 가운데 두고 다른 쪽 발로 원을 그리려고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물음에 답하시오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5469624" y="52238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43"/>
          <p:cNvSpPr txBox="1"/>
          <p:nvPr/>
        </p:nvSpPr>
        <p:spPr>
          <a:xfrm>
            <a:off x="431510" y="2339520"/>
            <a:ext cx="613236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작게 만들려면 발을 어떻게 벌려야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92197" y="2891471"/>
            <a:ext cx="4054965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발을 좁게 벌려서 원을 만듭니다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280" y="29648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43"/>
          <p:cNvSpPr txBox="1"/>
          <p:nvPr/>
        </p:nvSpPr>
        <p:spPr>
          <a:xfrm>
            <a:off x="467544" y="3579182"/>
            <a:ext cx="613236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크게 만들려면 발을 어떻게 벌려야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92197" y="4097846"/>
            <a:ext cx="4054965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발을 넓게 벌려서 원을 만듭니다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280" y="417124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FD743AB-831A-8359-76C3-7AC25EBC7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AA3931DB-EFFC-1F3F-E834-328C9F252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3" y="2489101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22" y="371858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549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29" name="TextBox 43"/>
          <p:cNvSpPr txBox="1"/>
          <p:nvPr/>
        </p:nvSpPr>
        <p:spPr>
          <a:xfrm>
            <a:off x="553148" y="1412776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 중에서 원의 반지름을 모두 찾아보시오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7018371" y="1092168"/>
            <a:ext cx="21256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오답 클릭하면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나타났다가 사라짐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855266" y="49836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A7EE7740-F3F1-0454-3BC8-8BDEC51FA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A12A776E-73EF-9CAB-1939-881222F46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graphicFrame>
        <p:nvGraphicFramePr>
          <p:cNvPr id="4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004134"/>
              </p:ext>
            </p:extLst>
          </p:nvPr>
        </p:nvGraphicFramePr>
        <p:xfrm>
          <a:off x="213420" y="6165304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hlinkClick r:id="rId4"/>
                        </a:rPr>
                        <a:t>https://cdata2.tsherpa.co.kr/tsherpa/MultiMedia/Flash/2020/curri/MM_32_04/suh_0302_03_0203/images/suh_0302_03_0203_401_1/suh_0302_03_0203_401_1_1.png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https://cdata2.tsherpa.co.kr/tsherpa/MultiMedia/Flash/2020/curri/MM_32_04/suh_0302_03_0203/images/suh_0302_03_0203_401_1/suh_0302_03_0203_401_1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07" y="1993845"/>
            <a:ext cx="3026013" cy="302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3"/>
          <p:cNvSpPr txBox="1"/>
          <p:nvPr/>
        </p:nvSpPr>
        <p:spPr>
          <a:xfrm>
            <a:off x="3318763" y="1663601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ㄱ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3"/>
          <p:cNvSpPr txBox="1"/>
          <p:nvPr/>
        </p:nvSpPr>
        <p:spPr>
          <a:xfrm>
            <a:off x="1674950" y="3015610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ㄴ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1703976" y="3722694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2391530" y="4681711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ㄹ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4234941" y="4751638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ㅁ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5007467" y="3740093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ㅂ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43"/>
          <p:cNvSpPr txBox="1"/>
          <p:nvPr/>
        </p:nvSpPr>
        <p:spPr>
          <a:xfrm>
            <a:off x="3567916" y="3331055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336" y="2614305"/>
            <a:ext cx="353159" cy="3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92" y="4230378"/>
            <a:ext cx="353159" cy="3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:\[초등] 교과학습\2021년 1학기\수학 SB캡쳐\icon_X_tit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31" y="4165001"/>
            <a:ext cx="309014" cy="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D:\[초등] 교과학습\2021년 1학기\수학 SB캡쳐\icon_X_tit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80" y="3757617"/>
            <a:ext cx="309014" cy="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/>
          <p:cNvSpPr/>
          <p:nvPr/>
        </p:nvSpPr>
        <p:spPr>
          <a:xfrm>
            <a:off x="4403226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647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29" name="TextBox 43"/>
          <p:cNvSpPr txBox="1"/>
          <p:nvPr/>
        </p:nvSpPr>
        <p:spPr>
          <a:xfrm>
            <a:off x="553148" y="1412776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 중에서 원의 반지름을 모두 찾아보시오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A7EE7740-F3F1-0454-3BC8-8BDEC51FA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A12A776E-73EF-9CAB-1939-881222F46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pic>
        <p:nvPicPr>
          <p:cNvPr id="1026" name="Picture 2" descr="https://cdata2.tsherpa.co.kr/tsherpa/MultiMedia/Flash/2020/curri/MM_32_04/suh_0302_03_0203/images/suh_0302_03_0203_401_1/suh_0302_03_0203_401_1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07" y="1993845"/>
            <a:ext cx="3026013" cy="302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3"/>
          <p:cNvSpPr txBox="1"/>
          <p:nvPr/>
        </p:nvSpPr>
        <p:spPr>
          <a:xfrm>
            <a:off x="3318763" y="1663601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ㄱ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3"/>
          <p:cNvSpPr txBox="1"/>
          <p:nvPr/>
        </p:nvSpPr>
        <p:spPr>
          <a:xfrm>
            <a:off x="1674950" y="3015610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ㄴ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1703976" y="3722694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2391530" y="4681711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ㄹ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4234941" y="4751638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ㅁ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5007467" y="3740093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ㅂ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43"/>
          <p:cNvSpPr txBox="1"/>
          <p:nvPr/>
        </p:nvSpPr>
        <p:spPr>
          <a:xfrm>
            <a:off x="3567916" y="3331055"/>
            <a:ext cx="4169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ㅇ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336" y="2614305"/>
            <a:ext cx="353159" cy="3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92" y="4230378"/>
            <a:ext cx="353159" cy="3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:\[초등] 교과학습\2021년 1학기\수학 SB캡쳐\icon_X_tit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31" y="4165001"/>
            <a:ext cx="309014" cy="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D:\[초등] 교과학습\2021년 1학기\수학 SB캡쳐\icon_X_tit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80" y="3757617"/>
            <a:ext cx="309014" cy="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269125" y="3176972"/>
            <a:ext cx="6667165" cy="2024310"/>
            <a:chOff x="225430" y="3209548"/>
            <a:chExt cx="6667165" cy="202431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285692A-AF3B-4F3A-A2BC-10C0F8D6F3AF}"/>
                </a:ext>
              </a:extLst>
            </p:cNvPr>
            <p:cNvSpPr/>
            <p:nvPr/>
          </p:nvSpPr>
          <p:spPr>
            <a:xfrm>
              <a:off x="225430" y="3316628"/>
              <a:ext cx="6667165" cy="16903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29">
              <a:extLst>
                <a:ext uri="{FF2B5EF4-FFF2-40B4-BE49-F238E27FC236}">
                  <a16:creationId xmlns:a16="http://schemas.microsoft.com/office/drawing/2014/main" id="{75CCC683-9057-4235-B82D-565F613C4EE9}"/>
                </a:ext>
              </a:extLst>
            </p:cNvPr>
            <p:cNvSpPr/>
            <p:nvPr/>
          </p:nvSpPr>
          <p:spPr>
            <a:xfrm>
              <a:off x="353387" y="3209548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9" name="직각 삼각형 68">
              <a:extLst>
                <a:ext uri="{FF2B5EF4-FFF2-40B4-BE49-F238E27FC236}">
                  <a16:creationId xmlns:a16="http://schemas.microsoft.com/office/drawing/2014/main" id="{BC06A89B-3C4B-4BC1-90F9-0E4F256EE32A}"/>
                </a:ext>
              </a:extLst>
            </p:cNvPr>
            <p:cNvSpPr/>
            <p:nvPr/>
          </p:nvSpPr>
          <p:spPr>
            <a:xfrm flipH="1" flipV="1">
              <a:off x="5112060" y="504575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95128" y="3843126"/>
              <a:ext cx="6424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+mn-ea"/>
                  <a:ea typeface="+mn-ea"/>
                </a:rPr>
                <a:t>원의 중심과 원 위의 한 점을 이은 선분을 원의 반지름이라고 합니다</a:t>
              </a:r>
              <a:r>
                <a:rPr lang="en-US" altLang="ko-KR" sz="1600" dirty="0" smtClean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54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1402" t="1798" r="120" b="-461"/>
          <a:stretch/>
        </p:blipFill>
        <p:spPr>
          <a:xfrm>
            <a:off x="270074" y="1592796"/>
            <a:ext cx="3327692" cy="395321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43908" y="1592796"/>
            <a:ext cx="3312368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옛날 사람들이 무거운 돌이나 짐을 어떻게 옮기고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86200" y="2289390"/>
            <a:ext cx="30298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나무 위로 굴리고 있습니다</a:t>
            </a:r>
            <a:r>
              <a:rPr lang="en-US" altLang="ko-KR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910" y="2209420"/>
            <a:ext cx="360000" cy="355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936199" y="1241961"/>
            <a:ext cx="1976061" cy="264544"/>
            <a:chOff x="4968044" y="1248828"/>
            <a:chExt cx="1976061" cy="264544"/>
          </a:xfrm>
        </p:grpSpPr>
        <p:grpSp>
          <p:nvGrpSpPr>
            <p:cNvPr id="2" name="그룹 1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2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물음 </a:t>
              </a:r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313364" y="1248828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3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4757122" y="11583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pic>
        <p:nvPicPr>
          <p:cNvPr id="37" name="Picture 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90" y="5167492"/>
            <a:ext cx="384428" cy="37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3333516" y="48270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1745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SA32301.psd</a:t>
                      </a:r>
                    </a:p>
                    <a:p>
                      <a:pPr algn="l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3-2_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이미지원본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교과서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\058075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초등수학교과서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3-2-3\Links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138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01" y="2106034"/>
            <a:ext cx="2594517" cy="2594517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9" name="TextBox 43"/>
          <p:cNvSpPr txBox="1"/>
          <p:nvPr/>
        </p:nvSpPr>
        <p:spPr>
          <a:xfrm>
            <a:off x="553148" y="1412776"/>
            <a:ext cx="635911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가장 큰 원의 반지름을 나타내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A555455A-3D0D-18D9-5890-3423ED213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BDD54F33-04A2-EF8A-A10C-3C5F688BC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18371" y="1092168"/>
            <a:ext cx="2125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깜박거리는 효과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예 약물과 함께 파란색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진입화면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855266" y="49836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4403226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16" y="3205564"/>
            <a:ext cx="1464537" cy="1464537"/>
          </a:xfrm>
          <a:prstGeom prst="rect">
            <a:avLst/>
          </a:prstGeom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27" y="3524853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타원 68"/>
          <p:cNvSpPr/>
          <p:nvPr/>
        </p:nvSpPr>
        <p:spPr>
          <a:xfrm>
            <a:off x="3933760" y="36171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28105"/>
              </p:ext>
            </p:extLst>
          </p:nvPr>
        </p:nvGraphicFramePr>
        <p:xfrm>
          <a:off x="213420" y="6165304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CC32305.jpg /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CC32305-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학습지 삽화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\3-2-3\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전자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3-2-3(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007" y="2095175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23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01" y="2106034"/>
            <a:ext cx="2594517" cy="2594517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9" name="TextBox 43"/>
          <p:cNvSpPr txBox="1"/>
          <p:nvPr/>
        </p:nvSpPr>
        <p:spPr>
          <a:xfrm>
            <a:off x="553148" y="1412776"/>
            <a:ext cx="635911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가장 큰 원의 반지름을 나타내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A555455A-3D0D-18D9-5890-3423ED213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BDD54F33-04A2-EF8A-A10C-3C5F688BC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27" y="3524853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타원 68"/>
          <p:cNvSpPr/>
          <p:nvPr/>
        </p:nvSpPr>
        <p:spPr>
          <a:xfrm>
            <a:off x="3933760" y="36171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269125" y="3176972"/>
            <a:ext cx="6667165" cy="2024310"/>
            <a:chOff x="225430" y="3209548"/>
            <a:chExt cx="6667165" cy="202431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285692A-AF3B-4F3A-A2BC-10C0F8D6F3AF}"/>
                </a:ext>
              </a:extLst>
            </p:cNvPr>
            <p:cNvSpPr/>
            <p:nvPr/>
          </p:nvSpPr>
          <p:spPr>
            <a:xfrm>
              <a:off x="225430" y="3316628"/>
              <a:ext cx="6667165" cy="16903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29">
              <a:extLst>
                <a:ext uri="{FF2B5EF4-FFF2-40B4-BE49-F238E27FC236}">
                  <a16:creationId xmlns:a16="http://schemas.microsoft.com/office/drawing/2014/main" id="{75CCC683-9057-4235-B82D-565F613C4EE9}"/>
                </a:ext>
              </a:extLst>
            </p:cNvPr>
            <p:cNvSpPr/>
            <p:nvPr/>
          </p:nvSpPr>
          <p:spPr>
            <a:xfrm>
              <a:off x="353387" y="3209548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BC06A89B-3C4B-4BC1-90F9-0E4F256EE32A}"/>
                </a:ext>
              </a:extLst>
            </p:cNvPr>
            <p:cNvSpPr/>
            <p:nvPr/>
          </p:nvSpPr>
          <p:spPr>
            <a:xfrm flipH="1" flipV="1">
              <a:off x="5112060" y="504575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95128" y="3843126"/>
              <a:ext cx="6424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+mn-ea"/>
                  <a:ea typeface="+mn-ea"/>
                </a:rPr>
                <a:t>원의 중심과 원 위의 한 점을 이은 선분을 원의 반지름이라고 합니다</a:t>
              </a:r>
              <a:r>
                <a:rPr lang="en-US" altLang="ko-KR" sz="1600" dirty="0" smtClean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264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0" name="TextBox 43"/>
          <p:cNvSpPr txBox="1"/>
          <p:nvPr/>
        </p:nvSpPr>
        <p:spPr>
          <a:xfrm>
            <a:off x="553148" y="1412776"/>
            <a:ext cx="613236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띠 종이의 누름 못을 이용하여 원을 그린 것입니다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누름 못이 꽂힌 점을 무엇이라고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8371" y="1092168"/>
            <a:ext cx="212562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5673736" y="49370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19415761-2424-7E81-7ECC-293649EDD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6" name="TextBox 9">
            <a:extLst>
              <a:ext uri="{FF2B5EF4-FFF2-40B4-BE49-F238E27FC236}">
                <a16:creationId xmlns:a16="http://schemas.microsoft.com/office/drawing/2014/main" id="{C7336F59-6D7C-D0F2-4DC0-B2D8A15DE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895E4A-DA09-1762-D43F-CD43530387B1}"/>
              </a:ext>
            </a:extLst>
          </p:cNvPr>
          <p:cNvSpPr txBox="1"/>
          <p:nvPr/>
        </p:nvSpPr>
        <p:spPr>
          <a:xfrm>
            <a:off x="2843808" y="4610487"/>
            <a:ext cx="1237375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원의 중심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8" name="Picture 4">
            <a:extLst>
              <a:ext uri="{FF2B5EF4-FFF2-40B4-BE49-F238E27FC236}">
                <a16:creationId xmlns:a16="http://schemas.microsoft.com/office/drawing/2014/main" id="{786485FB-D521-A6CA-8366-7BA37CA4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21" y="4545124"/>
            <a:ext cx="313560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020319"/>
              </p:ext>
            </p:extLst>
          </p:nvPr>
        </p:nvGraphicFramePr>
        <p:xfrm>
          <a:off x="213420" y="6165304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CC32302(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학습지 삽화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\3-2-3\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전자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3-2-3(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352" y="2155247"/>
            <a:ext cx="2375876" cy="2126408"/>
          </a:xfrm>
          <a:prstGeom prst="rect">
            <a:avLst/>
          </a:prstGeom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타원 49"/>
          <p:cNvSpPr/>
          <p:nvPr/>
        </p:nvSpPr>
        <p:spPr>
          <a:xfrm>
            <a:off x="4403226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46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0" name="TextBox 43"/>
          <p:cNvSpPr txBox="1"/>
          <p:nvPr/>
        </p:nvSpPr>
        <p:spPr>
          <a:xfrm>
            <a:off x="553148" y="1412776"/>
            <a:ext cx="613236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띠 종이의 누름 못을 이용하여 원을 그린 것입니다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누름 못이 꽂힌 점을 무엇이라고 하는지 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8">
            <a:extLst>
              <a:ext uri="{FF2B5EF4-FFF2-40B4-BE49-F238E27FC236}">
                <a16:creationId xmlns:a16="http://schemas.microsoft.com/office/drawing/2014/main" id="{19415761-2424-7E81-7ECC-293649EDD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6" name="TextBox 9">
            <a:extLst>
              <a:ext uri="{FF2B5EF4-FFF2-40B4-BE49-F238E27FC236}">
                <a16:creationId xmlns:a16="http://schemas.microsoft.com/office/drawing/2014/main" id="{C7336F59-6D7C-D0F2-4DC0-B2D8A15DE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895E4A-DA09-1762-D43F-CD43530387B1}"/>
              </a:ext>
            </a:extLst>
          </p:cNvPr>
          <p:cNvSpPr txBox="1"/>
          <p:nvPr/>
        </p:nvSpPr>
        <p:spPr>
          <a:xfrm>
            <a:off x="2843808" y="4610487"/>
            <a:ext cx="1237375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원의 중심</a:t>
            </a:r>
            <a:endParaRPr lang="ko-KR" altLang="en-US" sz="19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8" name="Picture 4">
            <a:extLst>
              <a:ext uri="{FF2B5EF4-FFF2-40B4-BE49-F238E27FC236}">
                <a16:creationId xmlns:a16="http://schemas.microsoft.com/office/drawing/2014/main" id="{786485FB-D521-A6CA-8366-7BA37CA4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21" y="4545124"/>
            <a:ext cx="313560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352" y="2155247"/>
            <a:ext cx="2375876" cy="2126408"/>
          </a:xfrm>
          <a:prstGeom prst="rect">
            <a:avLst/>
          </a:prstGeom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269125" y="3553790"/>
            <a:ext cx="6667165" cy="1611489"/>
            <a:chOff x="225430" y="3586366"/>
            <a:chExt cx="6667165" cy="161148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285692A-AF3B-4F3A-A2BC-10C0F8D6F3AF}"/>
                </a:ext>
              </a:extLst>
            </p:cNvPr>
            <p:cNvSpPr/>
            <p:nvPr/>
          </p:nvSpPr>
          <p:spPr>
            <a:xfrm>
              <a:off x="225430" y="3749608"/>
              <a:ext cx="6667165" cy="12573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29">
              <a:extLst>
                <a:ext uri="{FF2B5EF4-FFF2-40B4-BE49-F238E27FC236}">
                  <a16:creationId xmlns:a16="http://schemas.microsoft.com/office/drawing/2014/main" id="{75CCC683-9057-4235-B82D-565F613C4EE9}"/>
                </a:ext>
              </a:extLst>
            </p:cNvPr>
            <p:cNvSpPr/>
            <p:nvPr/>
          </p:nvSpPr>
          <p:spPr>
            <a:xfrm>
              <a:off x="353387" y="3586366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BC06A89B-3C4B-4BC1-90F9-0E4F256EE32A}"/>
                </a:ext>
              </a:extLst>
            </p:cNvPr>
            <p:cNvSpPr/>
            <p:nvPr/>
          </p:nvSpPr>
          <p:spPr>
            <a:xfrm flipH="1" flipV="1">
              <a:off x="5112060" y="5009748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21142" y="4210288"/>
              <a:ext cx="6120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  <a:ea typeface="+mn-ea"/>
                </a:rPr>
                <a:t>원을 그릴 때에 누름 못이 꽂혔던 점을 원의 중심이라고 합니다</a:t>
              </a:r>
              <a:r>
                <a:rPr lang="en-US" altLang="ko-KR" sz="1600" dirty="0">
                  <a:latin typeface="+mn-ea"/>
                  <a:ea typeface="+mn-ea"/>
                </a:rPr>
                <a:t>.</a:t>
              </a:r>
              <a:endParaRPr lang="ko-KR" altLang="en-US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733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7564" y="4833156"/>
            <a:ext cx="1551772" cy="57606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43"/>
          <p:cNvSpPr txBox="1"/>
          <p:nvPr/>
        </p:nvSpPr>
        <p:spPr>
          <a:xfrm>
            <a:off x="553148" y="1412776"/>
            <a:ext cx="621509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말을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8371" y="1092168"/>
            <a:ext cx="21256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8">
            <a:extLst>
              <a:ext uri="{FF2B5EF4-FFF2-40B4-BE49-F238E27FC236}">
                <a16:creationId xmlns:a16="http://schemas.microsoft.com/office/drawing/2014/main" id="{B875D5C0-49C4-A28B-9275-81255BE8D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6" name="TextBox 9">
            <a:extLst>
              <a:ext uri="{FF2B5EF4-FFF2-40B4-BE49-F238E27FC236}">
                <a16:creationId xmlns:a16="http://schemas.microsoft.com/office/drawing/2014/main" id="{578C9E0A-658B-F9D0-1091-AEF4F0E4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BB8AC74-109F-B930-9127-796E26C30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" name="Picture 12">
            <a:extLst>
              <a:ext uri="{FF2B5EF4-FFF2-40B4-BE49-F238E27FC236}">
                <a16:creationId xmlns:a16="http://schemas.microsoft.com/office/drawing/2014/main" id="{D4FC6E6A-41A5-5A4A-935F-AD02FCFE8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46629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97DB63C-7211-140A-ABD5-F652DAE1D50E}"/>
              </a:ext>
            </a:extLst>
          </p:cNvPr>
          <p:cNvSpPr txBox="1"/>
          <p:nvPr/>
        </p:nvSpPr>
        <p:spPr>
          <a:xfrm>
            <a:off x="3957059" y="2260303"/>
            <a:ext cx="111881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지름</a:t>
            </a:r>
          </a:p>
        </p:txBody>
      </p:sp>
      <p:pic>
        <p:nvPicPr>
          <p:cNvPr id="71" name="Picture 4">
            <a:extLst>
              <a:ext uri="{FF2B5EF4-FFF2-40B4-BE49-F238E27FC236}">
                <a16:creationId xmlns:a16="http://schemas.microsoft.com/office/drawing/2014/main" id="{1ABB4679-A351-3EB5-F6DF-F8888162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02" y="2148140"/>
            <a:ext cx="313560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4B49301-9FBF-6493-CDD1-9788C60121D6}"/>
              </a:ext>
            </a:extLst>
          </p:cNvPr>
          <p:cNvSpPr txBox="1"/>
          <p:nvPr/>
        </p:nvSpPr>
        <p:spPr>
          <a:xfrm>
            <a:off x="3957059" y="3191832"/>
            <a:ext cx="111881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id="{35351199-DABA-79F1-EB21-29C556B9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02" y="3079669"/>
            <a:ext cx="313560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076D675-9F6D-C8AE-F6C7-26CED20CED1F}"/>
              </a:ext>
            </a:extLst>
          </p:cNvPr>
          <p:cNvSpPr txBox="1"/>
          <p:nvPr/>
        </p:nvSpPr>
        <p:spPr>
          <a:xfrm>
            <a:off x="3957059" y="4032884"/>
            <a:ext cx="111881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반지름</a:t>
            </a:r>
          </a:p>
        </p:txBody>
      </p:sp>
      <p:pic>
        <p:nvPicPr>
          <p:cNvPr id="75" name="Picture 4">
            <a:extLst>
              <a:ext uri="{FF2B5EF4-FFF2-40B4-BE49-F238E27FC236}">
                <a16:creationId xmlns:a16="http://schemas.microsoft.com/office/drawing/2014/main" id="{7521F970-8681-AEC5-C2CF-5E57569C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02" y="3920721"/>
            <a:ext cx="313560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60243"/>
              </p:ext>
            </p:extLst>
          </p:nvPr>
        </p:nvGraphicFramePr>
        <p:xfrm>
          <a:off x="213420" y="6165304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CC32301(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학습지 삽화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\3-2-3\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전자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3-2-3(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매일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18"/>
          <a:stretch/>
        </p:blipFill>
        <p:spPr>
          <a:xfrm>
            <a:off x="1299170" y="2132074"/>
            <a:ext cx="2083848" cy="2465147"/>
          </a:xfrm>
          <a:prstGeom prst="rect">
            <a:avLst/>
          </a:prstGeom>
        </p:spPr>
      </p:pic>
      <p:sp>
        <p:nvSpPr>
          <p:cNvPr id="49" name="TextBox 43"/>
          <p:cNvSpPr txBox="1"/>
          <p:nvPr/>
        </p:nvSpPr>
        <p:spPr>
          <a:xfrm>
            <a:off x="3298965" y="2280761"/>
            <a:ext cx="71694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원의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3298965" y="3193677"/>
            <a:ext cx="71694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3298965" y="4041204"/>
            <a:ext cx="71694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4403226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808014" y="49370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393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7564" y="4833156"/>
            <a:ext cx="1551772" cy="57606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43"/>
          <p:cNvSpPr txBox="1"/>
          <p:nvPr/>
        </p:nvSpPr>
        <p:spPr>
          <a:xfrm>
            <a:off x="553148" y="1412776"/>
            <a:ext cx="621509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말을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409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6" y="5229200"/>
            <a:ext cx="1011781" cy="3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8">
            <a:extLst>
              <a:ext uri="{FF2B5EF4-FFF2-40B4-BE49-F238E27FC236}">
                <a16:creationId xmlns:a16="http://schemas.microsoft.com/office/drawing/2014/main" id="{B875D5C0-49C4-A28B-9275-81255BE8D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6" name="TextBox 9">
            <a:extLst>
              <a:ext uri="{FF2B5EF4-FFF2-40B4-BE49-F238E27FC236}">
                <a16:creationId xmlns:a16="http://schemas.microsoft.com/office/drawing/2014/main" id="{578C9E0A-658B-F9D0-1091-AEF4F0E4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BB8AC74-109F-B930-9127-796E26C30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" name="Picture 12">
            <a:extLst>
              <a:ext uri="{FF2B5EF4-FFF2-40B4-BE49-F238E27FC236}">
                <a16:creationId xmlns:a16="http://schemas.microsoft.com/office/drawing/2014/main" id="{D4FC6E6A-41A5-5A4A-935F-AD02FCFE8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46629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97DB63C-7211-140A-ABD5-F652DAE1D50E}"/>
              </a:ext>
            </a:extLst>
          </p:cNvPr>
          <p:cNvSpPr txBox="1"/>
          <p:nvPr/>
        </p:nvSpPr>
        <p:spPr>
          <a:xfrm>
            <a:off x="3957059" y="2260303"/>
            <a:ext cx="111881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지름</a:t>
            </a:r>
          </a:p>
        </p:txBody>
      </p:sp>
      <p:pic>
        <p:nvPicPr>
          <p:cNvPr id="71" name="Picture 4">
            <a:extLst>
              <a:ext uri="{FF2B5EF4-FFF2-40B4-BE49-F238E27FC236}">
                <a16:creationId xmlns:a16="http://schemas.microsoft.com/office/drawing/2014/main" id="{1ABB4679-A351-3EB5-F6DF-F8888162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02" y="2148140"/>
            <a:ext cx="313560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4B49301-9FBF-6493-CDD1-9788C60121D6}"/>
              </a:ext>
            </a:extLst>
          </p:cNvPr>
          <p:cNvSpPr txBox="1"/>
          <p:nvPr/>
        </p:nvSpPr>
        <p:spPr>
          <a:xfrm>
            <a:off x="3957059" y="3191832"/>
            <a:ext cx="111881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id="{35351199-DABA-79F1-EB21-29C556B9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02" y="3079669"/>
            <a:ext cx="313560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076D675-9F6D-C8AE-F6C7-26CED20CED1F}"/>
              </a:ext>
            </a:extLst>
          </p:cNvPr>
          <p:cNvSpPr txBox="1"/>
          <p:nvPr/>
        </p:nvSpPr>
        <p:spPr>
          <a:xfrm>
            <a:off x="3957059" y="4032884"/>
            <a:ext cx="1118818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반지름</a:t>
            </a:r>
          </a:p>
        </p:txBody>
      </p:sp>
      <p:pic>
        <p:nvPicPr>
          <p:cNvPr id="75" name="Picture 4">
            <a:extLst>
              <a:ext uri="{FF2B5EF4-FFF2-40B4-BE49-F238E27FC236}">
                <a16:creationId xmlns:a16="http://schemas.microsoft.com/office/drawing/2014/main" id="{7521F970-8681-AEC5-C2CF-5E57569C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02" y="3920721"/>
            <a:ext cx="313560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18"/>
          <a:stretch/>
        </p:blipFill>
        <p:spPr>
          <a:xfrm>
            <a:off x="1299170" y="2132074"/>
            <a:ext cx="2083848" cy="2465147"/>
          </a:xfrm>
          <a:prstGeom prst="rect">
            <a:avLst/>
          </a:prstGeom>
        </p:spPr>
      </p:pic>
      <p:sp>
        <p:nvSpPr>
          <p:cNvPr id="49" name="TextBox 43"/>
          <p:cNvSpPr txBox="1"/>
          <p:nvPr/>
        </p:nvSpPr>
        <p:spPr>
          <a:xfrm>
            <a:off x="3298965" y="2280761"/>
            <a:ext cx="71694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원의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3298965" y="3193677"/>
            <a:ext cx="71694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3298965" y="4041204"/>
            <a:ext cx="71694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9" y="5229713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269125" y="3176972"/>
            <a:ext cx="6667165" cy="2024310"/>
            <a:chOff x="225430" y="3209548"/>
            <a:chExt cx="6667165" cy="202431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285692A-AF3B-4F3A-A2BC-10C0F8D6F3AF}"/>
                </a:ext>
              </a:extLst>
            </p:cNvPr>
            <p:cNvSpPr/>
            <p:nvPr/>
          </p:nvSpPr>
          <p:spPr>
            <a:xfrm>
              <a:off x="225430" y="3316628"/>
              <a:ext cx="6667165" cy="16903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29">
              <a:extLst>
                <a:ext uri="{FF2B5EF4-FFF2-40B4-BE49-F238E27FC236}">
                  <a16:creationId xmlns:a16="http://schemas.microsoft.com/office/drawing/2014/main" id="{75CCC683-9057-4235-B82D-565F613C4EE9}"/>
                </a:ext>
              </a:extLst>
            </p:cNvPr>
            <p:cNvSpPr/>
            <p:nvPr/>
          </p:nvSpPr>
          <p:spPr>
            <a:xfrm>
              <a:off x="353387" y="3209548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BC06A89B-3C4B-4BC1-90F9-0E4F256EE32A}"/>
                </a:ext>
              </a:extLst>
            </p:cNvPr>
            <p:cNvSpPr/>
            <p:nvPr/>
          </p:nvSpPr>
          <p:spPr>
            <a:xfrm flipH="1" flipV="1">
              <a:off x="5112060" y="504575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95128" y="3677600"/>
              <a:ext cx="64247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+mn-ea"/>
                  <a:ea typeface="+mn-ea"/>
                </a:rPr>
                <a:t>원을 그릴 때에 누름 못이 </a:t>
              </a:r>
              <a:r>
                <a:rPr lang="ko-KR" altLang="en-US" sz="1600" dirty="0" err="1" smtClean="0">
                  <a:latin typeface="+mn-ea"/>
                  <a:ea typeface="+mn-ea"/>
                </a:rPr>
                <a:t>꽃혔던</a:t>
              </a:r>
              <a:r>
                <a:rPr lang="ko-KR" altLang="en-US" sz="1600" dirty="0" smtClean="0">
                  <a:latin typeface="+mn-ea"/>
                  <a:ea typeface="+mn-ea"/>
                </a:rPr>
                <a:t> 점을 원의 중심이라고 합니다</a:t>
              </a:r>
              <a:r>
                <a:rPr lang="en-US" altLang="ko-KR" sz="1600" dirty="0" smtClean="0">
                  <a:latin typeface="+mn-ea"/>
                  <a:ea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+mn-ea"/>
                  <a:ea typeface="+mn-ea"/>
                </a:rPr>
                <a:t>원의 중심과 원 위의 한 점을 이은 선분을 원의 반지름이라고 합니다</a:t>
              </a:r>
              <a:r>
                <a:rPr lang="en-US" altLang="ko-KR" sz="1600" dirty="0" smtClean="0">
                  <a:latin typeface="+mn-ea"/>
                  <a:ea typeface="+mn-ea"/>
                </a:rPr>
                <a:t>.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원의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중심을 지나게 원 위의 두 점을 이은 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선분을 원의 지름이라고 합니다</a:t>
              </a:r>
              <a:r>
                <a:rPr lang="en-US" altLang="ko-KR" sz="16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6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6" y="3755411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4" y="407862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2" y="4401841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616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5" name="순서도: 대체 처리 94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3" name="순서도: 대체 처리 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1" name="순서도: 대체 처리 30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5" name="순서도: 대체 처리 34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rgbClr val="F79646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125930" y="2636912"/>
            <a:ext cx="1618196" cy="94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20D14540-B007-C89B-19F8-57902D7A8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1F384F4B-A39B-17F7-FCF1-2D9A1F2F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</p:spTree>
    <p:extLst>
      <p:ext uri="{BB962C8B-B14F-4D97-AF65-F5344CB8AC3E}">
        <p14:creationId xmlns:p14="http://schemas.microsoft.com/office/powerpoint/2010/main" val="210807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추가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83719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SA32301.psd</a:t>
                      </a:r>
                    </a:p>
                    <a:p>
                      <a:pPr algn="l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3-2_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이미지원본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교과서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\058075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초등수학교과서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3-2-3\Links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769" t="-1486" r="12437"/>
          <a:stretch/>
        </p:blipFill>
        <p:spPr>
          <a:xfrm>
            <a:off x="71500" y="836712"/>
            <a:ext cx="6876764" cy="4920233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04" y="701665"/>
            <a:ext cx="437960" cy="432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43"/>
          <p:cNvSpPr txBox="1"/>
          <p:nvPr/>
        </p:nvSpPr>
        <p:spPr>
          <a:xfrm>
            <a:off x="179512" y="1628800"/>
            <a:ext cx="3555641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까마득한 옛날에는 바퀴가 없었어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그래서 무거운 물건을 쉽게 옮기기 위해 통나무를 이용했지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통나무를 이용한 까닭은 무엇일까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692671" y="15791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1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43908" y="1592796"/>
            <a:ext cx="3312368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바퀴가 없는 시대에 통나무를 이용한 까닭은 무엇일까요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86200" y="2356867"/>
            <a:ext cx="30298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나무가 둥글어서 굴리기 쉽기 때문입니다</a:t>
            </a:r>
            <a:r>
              <a:rPr lang="en-US" altLang="ko-KR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098" y="2200529"/>
            <a:ext cx="360000" cy="355000"/>
          </a:xfrm>
          <a:prstGeom prst="rect">
            <a:avLst/>
          </a:prstGeom>
        </p:spPr>
      </p:pic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4936199" y="1241961"/>
            <a:ext cx="1976061" cy="264544"/>
            <a:chOff x="4968044" y="1248828"/>
            <a:chExt cx="1976061" cy="264544"/>
          </a:xfrm>
        </p:grpSpPr>
        <p:grpSp>
          <p:nvGrpSpPr>
            <p:cNvPr id="43" name="그룹 42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B6846C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B6846C"/>
                  </a:solidFill>
                </a:rPr>
                <a:t>1</a:t>
              </a:r>
              <a:endParaRPr lang="ko-KR" altLang="en-US" sz="1100" b="1" dirty="0">
                <a:solidFill>
                  <a:srgbClr val="B6846C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313364" y="1248828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3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rcRect l="51402" t="1798" r="120" b="-461"/>
          <a:stretch/>
        </p:blipFill>
        <p:spPr>
          <a:xfrm>
            <a:off x="270074" y="1592796"/>
            <a:ext cx="3327692" cy="3953210"/>
          </a:xfrm>
          <a:prstGeom prst="rect">
            <a:avLst/>
          </a:prstGeom>
        </p:spPr>
      </p:pic>
      <p:pic>
        <p:nvPicPr>
          <p:cNvPr id="33" name="Picture 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90" y="5167492"/>
            <a:ext cx="384428" cy="37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74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43908" y="1592796"/>
            <a:ext cx="3312368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통나무를 옆에서 보면 어떤 모양을 볼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86200" y="2356867"/>
            <a:ext cx="30298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둥근 모양</a:t>
            </a:r>
            <a:r>
              <a:rPr lang="en-US" altLang="ko-KR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모양</a:t>
            </a:r>
            <a:r>
              <a:rPr lang="en-US" altLang="ko-KR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볼 수 있습니다</a:t>
            </a:r>
            <a:r>
              <a:rPr lang="en-US" altLang="ko-KR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spc="-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098" y="2200529"/>
            <a:ext cx="360000" cy="355000"/>
          </a:xfrm>
          <a:prstGeom prst="rect">
            <a:avLst/>
          </a:prstGeom>
        </p:spPr>
      </p:pic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4936199" y="1241961"/>
            <a:ext cx="1976061" cy="264544"/>
            <a:chOff x="4968044" y="1248828"/>
            <a:chExt cx="1976061" cy="264544"/>
          </a:xfrm>
        </p:grpSpPr>
        <p:grpSp>
          <p:nvGrpSpPr>
            <p:cNvPr id="43" name="그룹 42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B6846C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B6846C"/>
                  </a:solidFill>
                </a:rPr>
                <a:t>2</a:t>
              </a:r>
              <a:endParaRPr lang="ko-KR" altLang="en-US" sz="1100" b="1" dirty="0">
                <a:solidFill>
                  <a:srgbClr val="B6846C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B6846C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B6846C"/>
                  </a:solidFill>
                </a:rPr>
                <a:t>1</a:t>
              </a:r>
              <a:endParaRPr lang="ko-KR" altLang="en-US" sz="1100" b="1" dirty="0">
                <a:solidFill>
                  <a:srgbClr val="B6846C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313364" y="1248828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l="51402" t="1798" r="120" b="-461"/>
          <a:stretch/>
        </p:blipFill>
        <p:spPr>
          <a:xfrm>
            <a:off x="270074" y="1592796"/>
            <a:ext cx="3327692" cy="3953210"/>
          </a:xfrm>
          <a:prstGeom prst="rect">
            <a:avLst/>
          </a:prstGeom>
        </p:spPr>
      </p:pic>
      <p:pic>
        <p:nvPicPr>
          <p:cNvPr id="32" name="Picture 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90" y="5167492"/>
            <a:ext cx="384428" cy="37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182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98072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누름 못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띠 종이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68144" y="4831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4801" y="1808820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여러 가지 방법으로 원을 그릴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93926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4801" y="2276872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지름을 알고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찾을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40731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34801" y="2756247"/>
            <a:ext cx="59237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원에서 원의 반지름은 모두 같음을 알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88669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3" y="2258758"/>
            <a:ext cx="5689458" cy="2466386"/>
          </a:xfrm>
          <a:prstGeom prst="rect">
            <a:avLst/>
          </a:prstGeom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505" y="2361153"/>
            <a:ext cx="320742" cy="25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48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깜박거리고 클릭하면 파란색 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첫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진입화면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참고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suh_p_0302_03_0002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43"/>
          <p:cNvSpPr txBox="1"/>
          <p:nvPr/>
        </p:nvSpPr>
        <p:spPr>
          <a:xfrm>
            <a:off x="373128" y="1664804"/>
            <a:ext cx="567503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본을 뜨지 않고 원을 한 번에 그려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75133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71" y="523912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원을 알아볼까요</a:t>
            </a:r>
          </a:p>
        </p:txBody>
      </p:sp>
      <p:sp>
        <p:nvSpPr>
          <p:cNvPr id="72" name="타원 71"/>
          <p:cNvSpPr/>
          <p:nvPr/>
        </p:nvSpPr>
        <p:spPr>
          <a:xfrm>
            <a:off x="5688687" y="51718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25116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base_01.png / answer_01.svg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파란색 선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#00a0ff)</a:t>
                      </a:r>
                    </a:p>
                    <a:p>
                      <a:pPr algn="l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3-2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지도서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\app\resource\contents\lesson03\ops\lesson03\images\mm_32_3_01_03_01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616116" y="1382896"/>
            <a:ext cx="1302081" cy="258420"/>
            <a:chOff x="4968044" y="1254952"/>
            <a:chExt cx="1302081" cy="258420"/>
          </a:xfrm>
        </p:grpSpPr>
        <p:grpSp>
          <p:nvGrpSpPr>
            <p:cNvPr id="35" name="그룹 34"/>
            <p:cNvGrpSpPr/>
            <p:nvPr/>
          </p:nvGrpSpPr>
          <p:grpSpPr>
            <a:xfrm>
              <a:off x="4968044" y="1254952"/>
              <a:ext cx="1302081" cy="258420"/>
              <a:chOff x="4968044" y="1254952"/>
              <a:chExt cx="1302081" cy="258420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639384" y="1257781"/>
                <a:ext cx="630741" cy="255591"/>
              </a:xfrm>
              <a:prstGeom prst="rect">
                <a:avLst/>
              </a:prstGeom>
              <a:solidFill>
                <a:srgbClr val="AE7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2</a:t>
                </a:r>
                <a:endParaRPr lang="ko-KR" altLang="en-US" sz="1100" b="1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968044" y="1254952"/>
                <a:ext cx="630741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물음 </a:t>
                </a:r>
                <a:r>
                  <a:rPr lang="en-US" altLang="ko-KR" sz="1100" b="1" dirty="0"/>
                  <a:t>1</a:t>
                </a:r>
                <a:endParaRPr lang="ko-KR" altLang="en-US" sz="1100" b="1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5639384" y="1257273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AE7C65"/>
                  </a:solidFill>
                </a:rPr>
                <a:t>물음 </a:t>
              </a:r>
              <a:r>
                <a:rPr lang="en-US" altLang="ko-KR" sz="1100" b="1" dirty="0">
                  <a:solidFill>
                    <a:srgbClr val="AE7C65"/>
                  </a:solidFill>
                </a:rPr>
                <a:t>2</a:t>
              </a:r>
              <a:endParaRPr lang="ko-KR" altLang="en-US" sz="1100" b="1" dirty="0">
                <a:solidFill>
                  <a:srgbClr val="AE7C65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68044" y="1256825"/>
              <a:ext cx="630741" cy="255591"/>
            </a:xfrm>
            <a:prstGeom prst="rect">
              <a:avLst/>
            </a:prstGeom>
            <a:solidFill>
              <a:srgbClr val="AE7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물음 </a:t>
              </a:r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</p:grpSp>
      <p:sp>
        <p:nvSpPr>
          <p:cNvPr id="46" name="타원 45"/>
          <p:cNvSpPr/>
          <p:nvPr/>
        </p:nvSpPr>
        <p:spPr>
          <a:xfrm>
            <a:off x="5427248" y="12571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078659" y="33941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774" y="3457461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536" y="2444036"/>
            <a:ext cx="2401195" cy="10527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accent5">
              <a:lumMod val="40000"/>
              <a:lumOff val="6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accent3">
              <a:lumMod val="40000"/>
              <a:lumOff val="6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28575" cap="flat" cmpd="sng" algn="ctr">
          <a:solidFill>
            <a:schemeClr val="accent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43503</TotalTime>
  <Words>3903</Words>
  <Application>Microsoft Office PowerPoint</Application>
  <PresentationFormat>화면 슬라이드 쇼(4:3)</PresentationFormat>
  <Paragraphs>1292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굴림</vt:lpstr>
      <vt:lpstr>돋움</vt:lpstr>
      <vt:lpstr>맑은 고딕</vt:lpstr>
      <vt:lpstr>여기어때 잘난체</vt:lpstr>
      <vt:lpstr>Arial</vt:lpstr>
      <vt:lpstr>Wingdings</vt:lpstr>
      <vt:lpstr>3_기본 디자인</vt:lpstr>
      <vt:lpstr>4_기본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DB400TDA</cp:lastModifiedBy>
  <cp:revision>7741</cp:revision>
  <dcterms:created xsi:type="dcterms:W3CDTF">2008-07-15T12:19:11Z</dcterms:created>
  <dcterms:modified xsi:type="dcterms:W3CDTF">2022-06-21T23:52:46Z</dcterms:modified>
</cp:coreProperties>
</file>